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7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1344" y="-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E9DC50-1752-4FC7-A093-02FA72952210}" type="datetimeFigureOut">
              <a:rPr lang="en-US" smtClean="0"/>
              <a:pPr/>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9DC50-1752-4FC7-A093-02FA72952210}" type="datetimeFigureOut">
              <a:rPr lang="en-US" smtClean="0"/>
              <a:pPr/>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9DC50-1752-4FC7-A093-02FA72952210}" type="datetimeFigureOut">
              <a:rPr lang="en-US" smtClean="0"/>
              <a:pPr/>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9DC50-1752-4FC7-A093-02FA72952210}" type="datetimeFigureOut">
              <a:rPr lang="en-US" smtClean="0"/>
              <a:pPr/>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9DC50-1752-4FC7-A093-02FA72952210}" type="datetimeFigureOut">
              <a:rPr lang="en-US" smtClean="0"/>
              <a:pPr/>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E9DC50-1752-4FC7-A093-02FA72952210}" type="datetimeFigureOut">
              <a:rPr lang="en-US" smtClean="0"/>
              <a:pPr/>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9DC50-1752-4FC7-A093-02FA72952210}" type="datetimeFigureOut">
              <a:rPr lang="en-US" smtClean="0"/>
              <a:pPr/>
              <a:t>12/11/13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9DC50-1752-4FC7-A093-02FA72952210}" type="datetimeFigureOut">
              <a:rPr lang="en-US" smtClean="0"/>
              <a:pPr/>
              <a:t>12/11/13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9DC50-1752-4FC7-A093-02FA72952210}" type="datetimeFigureOut">
              <a:rPr lang="en-US" smtClean="0"/>
              <a:pPr/>
              <a:t>12/11/13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9DC50-1752-4FC7-A093-02FA72952210}" type="datetimeFigureOut">
              <a:rPr lang="en-US" smtClean="0"/>
              <a:pPr/>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9DC50-1752-4FC7-A093-02FA72952210}" type="datetimeFigureOut">
              <a:rPr lang="en-US" smtClean="0"/>
              <a:pPr/>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BA891-EB7D-402D-A839-AE778787B5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9DC50-1752-4FC7-A093-02FA72952210}" type="datetimeFigureOut">
              <a:rPr lang="en-US" smtClean="0"/>
              <a:pPr/>
              <a:t>12/11/13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BA891-EB7D-402D-A839-AE778787B5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7.png"/><Relationship Id="rId5" Type="http://schemas.openxmlformats.org/officeDocument/2006/relationships/image" Target="../media/image8.jpeg"/><Relationship Id="rId1" Type="http://schemas.microsoft.com/office/2007/relationships/media" Target="../media/media1.WAV"/><Relationship Id="rId2" Type="http://schemas.openxmlformats.org/officeDocument/2006/relationships/audio" Target="../media/media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304800"/>
            <a:ext cx="7391400" cy="1295400"/>
          </a:xfrm>
        </p:spPr>
        <p:txBody>
          <a:bodyPr>
            <a:prstTxWarp prst="textTriangleInverted">
              <a:avLst/>
            </a:prstTxWarp>
          </a:bodyPr>
          <a:lstStyle/>
          <a:p>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Red Tailed Hawks!</a:t>
            </a:r>
            <a:endParaRPr lang="en-U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Subtitle 2"/>
          <p:cNvSpPr>
            <a:spLocks noGrp="1"/>
          </p:cNvSpPr>
          <p:nvPr>
            <p:ph type="subTitle" idx="1"/>
          </p:nvPr>
        </p:nvSpPr>
        <p:spPr>
          <a:xfrm>
            <a:off x="304800" y="1676400"/>
            <a:ext cx="4495800" cy="762000"/>
          </a:xfrm>
        </p:spPr>
        <p:txBody>
          <a:bodyPr>
            <a:normAutofit/>
          </a:bodyPr>
          <a:lstStyle/>
          <a:p>
            <a:r>
              <a:rPr lang="en-US" sz="2000" b="1" dirty="0" smtClean="0">
                <a:solidFill>
                  <a:schemeClr val="tx1"/>
                </a:solidFill>
                <a:effectLst>
                  <a:outerShdw blurRad="50800" dist="38100" algn="l" rotWithShape="0">
                    <a:prstClr val="black">
                      <a:alpha val="40000"/>
                    </a:prstClr>
                  </a:outerShdw>
                </a:effectLst>
              </a:rPr>
              <a:t>My Genius Hour Project</a:t>
            </a:r>
          </a:p>
          <a:p>
            <a:r>
              <a:rPr lang="en-US" sz="2000" b="1" dirty="0" smtClean="0">
                <a:solidFill>
                  <a:schemeClr val="tx1"/>
                </a:solidFill>
                <a:effectLst>
                  <a:outerShdw blurRad="50800" dist="38100" algn="l" rotWithShape="0">
                    <a:prstClr val="black">
                      <a:alpha val="40000"/>
                    </a:prstClr>
                  </a:outerShdw>
                </a:effectLst>
              </a:rPr>
              <a:t>By: Angie Memmi</a:t>
            </a:r>
            <a:endParaRPr lang="en-US" sz="2000" b="1" dirty="0">
              <a:solidFill>
                <a:schemeClr val="tx1"/>
              </a:solidFill>
              <a:effectLst>
                <a:outerShdw blurRad="50800" dist="38100" algn="l" rotWithShape="0">
                  <a:prstClr val="black">
                    <a:alpha val="40000"/>
                  </a:prstClr>
                </a:outerShdw>
              </a:effectLst>
            </a:endParaRPr>
          </a:p>
        </p:txBody>
      </p:sp>
      <p:pic>
        <p:nvPicPr>
          <p:cNvPr id="1026" name="Picture 2" descr="https://www.onslownet.school.nz/public/mchallenge/MuhammadRosli/Images/red-tailed-hawk-flying.jpg"/>
          <p:cNvPicPr>
            <a:picLocks noChangeAspect="1" noChangeArrowheads="1"/>
          </p:cNvPicPr>
          <p:nvPr/>
        </p:nvPicPr>
        <p:blipFill>
          <a:blip r:embed="rId2" cstate="print"/>
          <a:srcRect b="6112"/>
          <a:stretch>
            <a:fillRect/>
          </a:stretch>
        </p:blipFill>
        <p:spPr bwMode="auto">
          <a:xfrm>
            <a:off x="5092746" y="2057400"/>
            <a:ext cx="3365453" cy="44958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28" name="Picture 4" descr="http://farm4.staticflickr.com/3045/2635548963_177fe67d68_o.jpg"/>
          <p:cNvPicPr>
            <a:picLocks noChangeAspect="1" noChangeArrowheads="1"/>
          </p:cNvPicPr>
          <p:nvPr/>
        </p:nvPicPr>
        <p:blipFill>
          <a:blip r:embed="rId3" cstate="print"/>
          <a:srcRect/>
          <a:stretch>
            <a:fillRect/>
          </a:stretch>
        </p:blipFill>
        <p:spPr bwMode="auto">
          <a:xfrm>
            <a:off x="609600" y="2819400"/>
            <a:ext cx="3797385" cy="304800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792162"/>
          </a:xfrm>
          <a:effectLst>
            <a:outerShdw blurRad="50800" dist="38100" dir="2700000" algn="tl" rotWithShape="0">
              <a:prstClr val="black">
                <a:alpha val="40000"/>
              </a:prstClr>
            </a:outerShdw>
          </a:effectLst>
        </p:spPr>
        <p:txBody>
          <a:bodyPr/>
          <a:lstStyle/>
          <a:p>
            <a:r>
              <a:rPr lang="en-US" dirty="0" smtClean="0">
                <a:ln w="18415" cmpd="sng">
                  <a:solidFill>
                    <a:srgbClr val="FFFFFF"/>
                  </a:solidFill>
                  <a:prstDash val="solid"/>
                </a:ln>
                <a:solidFill>
                  <a:srgbClr val="FFFFFF"/>
                </a:solidFill>
                <a:effectLst>
                  <a:outerShdw blurRad="38100" dist="38100" dir="2700000" algn="tl">
                    <a:srgbClr val="000000">
                      <a:alpha val="43137"/>
                    </a:srgbClr>
                  </a:outerShdw>
                </a:effectLst>
              </a:rPr>
              <a:t>Starting Off Simple</a:t>
            </a:r>
            <a:endParaRPr lang="en-US"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95800" y="1219200"/>
            <a:ext cx="4495800" cy="3429000"/>
          </a:xfrm>
        </p:spPr>
        <p:txBody>
          <a:bodyPr>
            <a:noAutofit/>
          </a:bodyPr>
          <a:lstStyle/>
          <a:p>
            <a:pPr marL="233363" indent="-233363">
              <a:spcBef>
                <a:spcPts val="0"/>
              </a:spcBef>
              <a:buFont typeface="Wingdings" pitchFamily="2" charset="2"/>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Imagine you are taking a walk outside and it’s a frigid, snowy day.  You know most birds have migrated for the winter, but something catches your attention. High up in a tree, there is a huge empty nest.  </a:t>
            </a:r>
          </a:p>
          <a:p>
            <a:pPr marL="233363" indent="-233363">
              <a:spcBef>
                <a:spcPts val="0"/>
              </a:spcBef>
              <a:buFont typeface="Wingdings" pitchFamily="2" charset="2"/>
              <a:buChar char="§"/>
            </a:pPr>
            <a:endParaRPr lang="en-US" sz="1800" dirty="0" smtClean="0">
              <a:solidFill>
                <a:schemeClr val="accent1">
                  <a:lumMod val="40000"/>
                  <a:lumOff val="60000"/>
                </a:schemeClr>
              </a:solidFill>
              <a:effectLst>
                <a:outerShdw blurRad="38100" dist="38100" dir="2700000" algn="tl">
                  <a:srgbClr val="000000">
                    <a:alpha val="43137"/>
                  </a:srgbClr>
                </a:outerShdw>
              </a:effectLst>
            </a:endParaRPr>
          </a:p>
          <a:p>
            <a:pPr marL="233363" indent="-233363">
              <a:spcBef>
                <a:spcPts val="0"/>
              </a:spcBef>
              <a:buFont typeface="Wingdings" pitchFamily="2" charset="2"/>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Suddenly, you hear a raspy scream and see an enormous bird up in the sky. You think it’s an eagle or a falcon, but it doesn’t look like either of those birds. </a:t>
            </a:r>
          </a:p>
          <a:p>
            <a:pPr marL="233363" indent="-233363">
              <a:spcBef>
                <a:spcPts val="0"/>
              </a:spcBef>
              <a:buFont typeface="Wingdings" pitchFamily="2" charset="2"/>
              <a:buChar char="§"/>
            </a:pPr>
            <a:endParaRPr lang="en-US" sz="1800" b="1" dirty="0" smtClean="0">
              <a:solidFill>
                <a:schemeClr val="accent1">
                  <a:lumMod val="40000"/>
                  <a:lumOff val="60000"/>
                </a:schemeClr>
              </a:solidFill>
              <a:effectLst>
                <a:outerShdw blurRad="38100" dist="38100" dir="2700000" algn="tl">
                  <a:srgbClr val="000000">
                    <a:alpha val="43137"/>
                  </a:srgbClr>
                </a:outerShdw>
              </a:effectLst>
            </a:endParaRPr>
          </a:p>
          <a:p>
            <a:pPr marL="233363" indent="-233363">
              <a:spcBef>
                <a:spcPts val="0"/>
              </a:spcBef>
              <a:buFont typeface="Wingdings" pitchFamily="2" charset="2"/>
              <a:buChar char="§"/>
            </a:pPr>
            <a:r>
              <a:rPr lang="en-US" sz="1800" b="1" dirty="0" smtClean="0">
                <a:solidFill>
                  <a:schemeClr val="accent1">
                    <a:lumMod val="40000"/>
                    <a:lumOff val="60000"/>
                  </a:schemeClr>
                </a:solidFill>
                <a:effectLst>
                  <a:outerShdw blurRad="38100" dist="38100" dir="2700000" algn="tl">
                    <a:srgbClr val="000000">
                      <a:alpha val="43137"/>
                    </a:srgbClr>
                  </a:outerShdw>
                </a:effectLst>
              </a:rPr>
              <a:t>Then, you realize it’s a RED TAILED HAWK! </a:t>
            </a:r>
          </a:p>
        </p:txBody>
      </p:sp>
      <p:pic>
        <p:nvPicPr>
          <p:cNvPr id="1026" name="Picture 2" descr="http://1.bp.blogspot.com/_x29Pef-T4FQ/S6oD4Yb3YhI/AAAAAAAAP-I/Q01JZMU8cpk/s1600/WI09+sky+with+red-tail+flying+109_7872.jpg"/>
          <p:cNvPicPr>
            <a:picLocks noChangeAspect="1" noChangeArrowheads="1"/>
          </p:cNvPicPr>
          <p:nvPr/>
        </p:nvPicPr>
        <p:blipFill>
          <a:blip r:embed="rId2" cstate="print"/>
          <a:srcRect l="31650" t="28640" r="29596" b="32291"/>
          <a:stretch>
            <a:fillRect/>
          </a:stretch>
        </p:blipFill>
        <p:spPr bwMode="auto">
          <a:xfrm>
            <a:off x="304800" y="1295400"/>
            <a:ext cx="4038600" cy="3053576"/>
          </a:xfrm>
          <a:prstGeom prst="rect">
            <a:avLst/>
          </a:prstGeom>
          <a:ln>
            <a:noFill/>
          </a:ln>
          <a:effectLst>
            <a:outerShdw blurRad="190500" algn="tl" rotWithShape="0">
              <a:srgbClr val="000000">
                <a:alpha val="70000"/>
              </a:srgbClr>
            </a:outerShdw>
          </a:effectLst>
        </p:spPr>
      </p:pic>
      <p:sp>
        <p:nvSpPr>
          <p:cNvPr id="6" name="Rectangle 5"/>
          <p:cNvSpPr/>
          <p:nvPr/>
        </p:nvSpPr>
        <p:spPr>
          <a:xfrm>
            <a:off x="228600" y="4800600"/>
            <a:ext cx="8686800" cy="1754326"/>
          </a:xfrm>
          <a:prstGeom prst="rect">
            <a:avLst/>
          </a:prstGeom>
        </p:spPr>
        <p:txBody>
          <a:bodyPr wrap="square">
            <a:spAutoFit/>
          </a:bodyPr>
          <a:lstStyle/>
          <a:p>
            <a:pPr marL="233363" indent="-233363">
              <a:buFont typeface="Wingdings" pitchFamily="2" charset="2"/>
              <a:buChar char="§"/>
            </a:pPr>
            <a:r>
              <a:rPr lang="en-US" dirty="0" smtClean="0">
                <a:solidFill>
                  <a:schemeClr val="accent1">
                    <a:lumMod val="40000"/>
                    <a:lumOff val="60000"/>
                  </a:schemeClr>
                </a:solidFill>
                <a:effectLst>
                  <a:outerShdw blurRad="38100" dist="38100" dir="2700000" algn="tl">
                    <a:srgbClr val="000000">
                      <a:alpha val="43137"/>
                    </a:srgbClr>
                  </a:outerShdw>
                </a:effectLst>
              </a:rPr>
              <a:t>Red Tailed Hawks are the most common species of hawk in North America. That’s because they can adapt to any habitat — including, fields and pastures, parks, broken woodland, desert, scrublands, grasslands, roadsides, and tropical rainforests.</a:t>
            </a:r>
          </a:p>
          <a:p>
            <a:pPr marL="233363" indent="-233363">
              <a:buFont typeface="Wingdings" pitchFamily="2" charset="2"/>
              <a:buChar char="§"/>
            </a:pPr>
            <a:endParaRPr lang="en-US" dirty="0" smtClean="0">
              <a:solidFill>
                <a:schemeClr val="accent1">
                  <a:lumMod val="40000"/>
                  <a:lumOff val="60000"/>
                </a:schemeClr>
              </a:solidFill>
              <a:effectLst>
                <a:outerShdw blurRad="38100" dist="38100" dir="2700000" algn="tl">
                  <a:srgbClr val="000000">
                    <a:alpha val="43137"/>
                  </a:srgbClr>
                </a:outerShdw>
              </a:effectLst>
            </a:endParaRPr>
          </a:p>
          <a:p>
            <a:pPr marL="233363" indent="-233363">
              <a:buFont typeface="Wingdings" pitchFamily="2" charset="2"/>
              <a:buChar char="§"/>
            </a:pPr>
            <a:r>
              <a:rPr lang="en-US" dirty="0" smtClean="0">
                <a:solidFill>
                  <a:schemeClr val="accent1">
                    <a:lumMod val="40000"/>
                    <a:lumOff val="60000"/>
                  </a:schemeClr>
                </a:solidFill>
                <a:effectLst>
                  <a:outerShdw blurRad="38100" dist="38100" dir="2700000" algn="tl">
                    <a:srgbClr val="000000">
                      <a:alpha val="43137"/>
                    </a:srgbClr>
                  </a:outerShdw>
                </a:effectLst>
              </a:rPr>
              <a:t> Obviously, their IUCN (International Union for Conservation of Nature) conservation status is “least concern.”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0"/>
            <a:ext cx="8229600" cy="1143000"/>
          </a:xfrm>
        </p:spPr>
        <p:txBody>
          <a:bodyPr/>
          <a:lstStyle/>
          <a:p>
            <a:r>
              <a:rPr lang="en-US" b="1" dirty="0" smtClean="0">
                <a:solidFill>
                  <a:schemeClr val="bg1"/>
                </a:solidFill>
                <a:effectLst>
                  <a:outerShdw blurRad="38100" dist="38100" dir="2700000" algn="tl">
                    <a:srgbClr val="000000">
                      <a:alpha val="43137"/>
                    </a:srgbClr>
                  </a:outerShdw>
                </a:effectLst>
              </a:rPr>
              <a:t>What’s for Dinner?</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48200" y="990600"/>
            <a:ext cx="4343400" cy="1752600"/>
          </a:xfrm>
        </p:spPr>
        <p:txBody>
          <a:bodyPr>
            <a:normAutofit/>
          </a:bodyPr>
          <a:lstStyle/>
          <a:p>
            <a:pPr marL="233363" indent="-233363">
              <a:spcBef>
                <a:spcPts val="0"/>
              </a:spcBef>
              <a:buFont typeface="Wingdings" pitchFamily="2" charset="2"/>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The reason red-tailed hawks can adapt anywhere is because their usual prey can live in numerous habitats. </a:t>
            </a:r>
          </a:p>
          <a:p>
            <a:pPr marL="233363" indent="-233363">
              <a:spcBef>
                <a:spcPts val="0"/>
              </a:spcBef>
              <a:buFont typeface="Wingdings" pitchFamily="2" charset="2"/>
              <a:buChar char="§"/>
            </a:pPr>
            <a:endParaRPr lang="en-US" sz="1800" dirty="0" smtClean="0">
              <a:solidFill>
                <a:schemeClr val="accent1">
                  <a:lumMod val="40000"/>
                  <a:lumOff val="60000"/>
                </a:schemeClr>
              </a:solidFill>
              <a:effectLst>
                <a:outerShdw blurRad="38100" dist="38100" dir="2700000" algn="tl">
                  <a:srgbClr val="000000">
                    <a:alpha val="43137"/>
                  </a:srgbClr>
                </a:outerShdw>
              </a:effectLst>
            </a:endParaRPr>
          </a:p>
          <a:p>
            <a:pPr marL="233363" indent="-233363">
              <a:spcBef>
                <a:spcPts val="0"/>
              </a:spcBef>
              <a:buFont typeface="Wingdings" pitchFamily="2" charset="2"/>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If you’re a small mammal or a small bird, the Red Tailed Hawk wants you for dinner. </a:t>
            </a:r>
          </a:p>
        </p:txBody>
      </p:sp>
      <p:pic>
        <p:nvPicPr>
          <p:cNvPr id="15362" name="Picture 2" descr="http://www.falconphotos.com/Birds-of-Prey/Hawks/Red-Tailed-Hawks/i-4T7H9sv/0/M/1897-M.jpg"/>
          <p:cNvPicPr>
            <a:picLocks noChangeAspect="1" noChangeArrowheads="1"/>
          </p:cNvPicPr>
          <p:nvPr/>
        </p:nvPicPr>
        <p:blipFill>
          <a:blip r:embed="rId2" cstate="print"/>
          <a:srcRect l="4167" r="13889" b="2083"/>
          <a:stretch>
            <a:fillRect/>
          </a:stretch>
        </p:blipFill>
        <p:spPr bwMode="auto">
          <a:xfrm>
            <a:off x="381000" y="1143000"/>
            <a:ext cx="4038600" cy="3217190"/>
          </a:xfrm>
          <a:prstGeom prst="rect">
            <a:avLst/>
          </a:prstGeom>
          <a:ln>
            <a:noFill/>
          </a:ln>
          <a:effectLst>
            <a:outerShdw blurRad="190500" algn="tl" rotWithShape="0">
              <a:srgbClr val="000000">
                <a:alpha val="70000"/>
              </a:srgbClr>
            </a:outerShdw>
          </a:effectLst>
        </p:spPr>
      </p:pic>
      <p:sp>
        <p:nvSpPr>
          <p:cNvPr id="7" name="TextBox 6"/>
          <p:cNvSpPr txBox="1"/>
          <p:nvPr/>
        </p:nvSpPr>
        <p:spPr>
          <a:xfrm>
            <a:off x="304800" y="4648200"/>
            <a:ext cx="8686800" cy="2031325"/>
          </a:xfrm>
          <a:prstGeom prst="rect">
            <a:avLst/>
          </a:prstGeom>
          <a:noFill/>
        </p:spPr>
        <p:txBody>
          <a:bodyPr wrap="square" rtlCol="0">
            <a:spAutoFit/>
          </a:bodyPr>
          <a:lstStyle/>
          <a:p>
            <a:pPr marL="231775" indent="-231775">
              <a:buFont typeface="Wingdings" pitchFamily="2" charset="2"/>
              <a:buChar char="§"/>
            </a:pPr>
            <a:r>
              <a:rPr lang="en-US" dirty="0" smtClean="0">
                <a:solidFill>
                  <a:schemeClr val="accent1">
                    <a:lumMod val="40000"/>
                    <a:lumOff val="60000"/>
                  </a:schemeClr>
                </a:solidFill>
                <a:effectLst>
                  <a:outerShdw blurRad="38100" dist="38100" dir="2700000" algn="tl">
                    <a:srgbClr val="000000">
                      <a:alpha val="43137"/>
                    </a:srgbClr>
                  </a:outerShdw>
                </a:effectLst>
              </a:rPr>
              <a:t>Red Tailed Hawks will usually sit on a high perch and just listen or watch. They have excellent hearing and eyesight. They will quickly swoop down and snatch up their prey. </a:t>
            </a:r>
          </a:p>
          <a:p>
            <a:pPr marL="231775" indent="-231775">
              <a:buFont typeface="Wingdings" pitchFamily="2" charset="2"/>
              <a:buChar char="§"/>
            </a:pPr>
            <a:endParaRPr lang="en-US" dirty="0" smtClean="0">
              <a:solidFill>
                <a:schemeClr val="accent1">
                  <a:lumMod val="40000"/>
                  <a:lumOff val="60000"/>
                </a:schemeClr>
              </a:solidFill>
              <a:effectLst>
                <a:outerShdw blurRad="38100" dist="38100" dir="2700000" algn="tl">
                  <a:srgbClr val="000000">
                    <a:alpha val="43137"/>
                  </a:srgbClr>
                </a:outerShdw>
              </a:effectLst>
            </a:endParaRPr>
          </a:p>
          <a:p>
            <a:pPr marL="231775" indent="-231775">
              <a:buFont typeface="Wingdings" pitchFamily="2" charset="2"/>
              <a:buChar char="§"/>
            </a:pPr>
            <a:r>
              <a:rPr lang="en-US" dirty="0" smtClean="0">
                <a:solidFill>
                  <a:schemeClr val="accent1">
                    <a:lumMod val="40000"/>
                    <a:lumOff val="60000"/>
                  </a:schemeClr>
                </a:solidFill>
                <a:effectLst>
                  <a:outerShdw blurRad="38100" dist="38100" dir="2700000" algn="tl">
                    <a:srgbClr val="000000">
                      <a:alpha val="43137"/>
                    </a:srgbClr>
                  </a:outerShdw>
                </a:effectLst>
              </a:rPr>
              <a:t>They use their sharp, curved talons for getting their victim. When they are catching another bird, they will either wait for the bird to land on the ground, or try to capture a bird in flight. They are usually seen hunting in pairs. If they’re desperate, they might do something called pirating.</a:t>
            </a:r>
            <a:endParaRPr lang="en-US" dirty="0">
              <a:solidFill>
                <a:schemeClr val="accent1">
                  <a:lumMod val="40000"/>
                  <a:lumOff val="60000"/>
                </a:schemeClr>
              </a:solidFill>
              <a:effectLst>
                <a:outerShdw blurRad="38100" dist="38100" dir="2700000" algn="tl">
                  <a:srgbClr val="000000">
                    <a:alpha val="43137"/>
                  </a:srgbClr>
                </a:outerShdw>
              </a:effectLst>
            </a:endParaRPr>
          </a:p>
        </p:txBody>
      </p:sp>
      <p:sp>
        <p:nvSpPr>
          <p:cNvPr id="8" name="Rectangle 7"/>
          <p:cNvSpPr/>
          <p:nvPr/>
        </p:nvSpPr>
        <p:spPr>
          <a:xfrm>
            <a:off x="4876800" y="2895600"/>
            <a:ext cx="4114800" cy="1815882"/>
          </a:xfrm>
          <a:prstGeom prst="rect">
            <a:avLst/>
          </a:prstGeom>
        </p:spPr>
        <p:txBody>
          <a:bodyPr wrap="square" numCol="2">
            <a:spAutoFit/>
          </a:bodyPr>
          <a:lstStyle/>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Rabbits</a:t>
            </a:r>
          </a:p>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Voles</a:t>
            </a:r>
          </a:p>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Mice</a:t>
            </a:r>
          </a:p>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Wood rats</a:t>
            </a:r>
          </a:p>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Snowshoe hares</a:t>
            </a:r>
          </a:p>
          <a:p>
            <a:pPr marL="176213" indent="-233363">
              <a:buFont typeface="Wingdings" pitchFamily="2" charset="2"/>
              <a:buChar char="ü"/>
            </a:pPr>
            <a:r>
              <a:rPr lang="en-US" sz="1600" dirty="0" smtClean="0">
                <a:solidFill>
                  <a:schemeClr val="accent1">
                    <a:lumMod val="40000"/>
                    <a:lumOff val="60000"/>
                  </a:schemeClr>
                </a:solidFill>
                <a:effectLst>
                  <a:outerShdw blurRad="38100" dist="38100" dir="2700000" algn="tl">
                    <a:srgbClr val="000000">
                      <a:alpha val="43137"/>
                    </a:srgbClr>
                  </a:outerShdw>
                </a:effectLst>
              </a:rPr>
              <a:t>Ground squirrels</a:t>
            </a:r>
          </a:p>
          <a:p>
            <a:pPr marL="176213" indent="-233363"/>
            <a:r>
              <a:rPr lang="en-US" sz="1600" b="1" dirty="0" smtClean="0">
                <a:solidFill>
                  <a:schemeClr val="accent1">
                    <a:lumMod val="40000"/>
                    <a:lumOff val="60000"/>
                  </a:schemeClr>
                </a:solidFill>
              </a:rPr>
              <a:t>Bon Appetite!</a:t>
            </a:r>
          </a:p>
          <a:p>
            <a:pPr marL="176213" indent="-233363">
              <a:buFont typeface="Wingdings" pitchFamily="2" charset="2"/>
              <a:buChar char="ü"/>
            </a:pPr>
            <a:r>
              <a:rPr lang="en-US" sz="1600" dirty="0" smtClean="0">
                <a:solidFill>
                  <a:schemeClr val="accent1">
                    <a:lumMod val="40000"/>
                    <a:lumOff val="60000"/>
                  </a:schemeClr>
                </a:solidFill>
              </a:rPr>
              <a:t>Pheasants</a:t>
            </a:r>
          </a:p>
          <a:p>
            <a:pPr marL="176213" indent="-233363">
              <a:buFont typeface="Wingdings" pitchFamily="2" charset="2"/>
              <a:buChar char="ü"/>
            </a:pPr>
            <a:r>
              <a:rPr lang="en-US" sz="1600" dirty="0" smtClean="0">
                <a:solidFill>
                  <a:schemeClr val="accent1">
                    <a:lumMod val="40000"/>
                    <a:lumOff val="60000"/>
                  </a:schemeClr>
                </a:solidFill>
              </a:rPr>
              <a:t>Bobwhite</a:t>
            </a:r>
          </a:p>
          <a:p>
            <a:pPr marL="176213" indent="-233363">
              <a:buFont typeface="Wingdings" pitchFamily="2" charset="2"/>
              <a:buChar char="ü"/>
            </a:pPr>
            <a:r>
              <a:rPr lang="en-US" sz="1600" dirty="0" smtClean="0">
                <a:solidFill>
                  <a:schemeClr val="accent1">
                    <a:lumMod val="40000"/>
                    <a:lumOff val="60000"/>
                  </a:schemeClr>
                </a:solidFill>
              </a:rPr>
              <a:t>Starlings</a:t>
            </a:r>
          </a:p>
          <a:p>
            <a:pPr marL="176213" indent="-233363">
              <a:buFont typeface="Wingdings" pitchFamily="2" charset="2"/>
              <a:buChar char="ü"/>
            </a:pPr>
            <a:r>
              <a:rPr lang="en-US" sz="1600" dirty="0" smtClean="0">
                <a:solidFill>
                  <a:schemeClr val="accent1">
                    <a:lumMod val="40000"/>
                    <a:lumOff val="60000"/>
                  </a:schemeClr>
                </a:solidFill>
              </a:rPr>
              <a:t>Blackbirds</a:t>
            </a:r>
          </a:p>
          <a:p>
            <a:pPr marL="176213" indent="-233363">
              <a:buFont typeface="Wingdings" pitchFamily="2" charset="2"/>
              <a:buChar char="ü"/>
            </a:pPr>
            <a:r>
              <a:rPr lang="en-US" sz="1600" dirty="0" smtClean="0">
                <a:solidFill>
                  <a:schemeClr val="accent1">
                    <a:lumMod val="40000"/>
                    <a:lumOff val="60000"/>
                  </a:schemeClr>
                </a:solidFill>
              </a:rPr>
              <a:t>Snakes</a:t>
            </a:r>
          </a:p>
          <a:p>
            <a:pPr marL="176213" indent="-233363">
              <a:buFont typeface="Wingdings" pitchFamily="2" charset="2"/>
              <a:buChar char="ü"/>
            </a:pPr>
            <a:r>
              <a:rPr lang="en-US" sz="1600" dirty="0" smtClean="0">
                <a:solidFill>
                  <a:schemeClr val="accent1">
                    <a:lumMod val="40000"/>
                    <a:lumOff val="60000"/>
                  </a:schemeClr>
                </a:solidFill>
              </a:rPr>
              <a:t>Carrion beetles</a:t>
            </a:r>
          </a:p>
          <a:p>
            <a:pPr marL="176213" indent="-233363" algn="ctr"/>
            <a:endParaRPr lang="en-US" sz="1600" b="1" dirty="0" smtClean="0">
              <a:solidFill>
                <a:schemeClr val="accent1">
                  <a:lumMod val="40000"/>
                  <a:lumOff val="60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792162"/>
          </a:xfrm>
        </p:spPr>
        <p:txBody>
          <a:bodyPr/>
          <a:lstStyle/>
          <a:p>
            <a:r>
              <a:rPr lang="en-US" b="1" dirty="0" smtClean="0">
                <a:solidFill>
                  <a:schemeClr val="bg1"/>
                </a:solidFill>
                <a:effectLst>
                  <a:outerShdw blurRad="38100" dist="38100" dir="2700000" algn="tl">
                    <a:srgbClr val="000000">
                      <a:alpha val="43137"/>
                    </a:srgbClr>
                  </a:outerShdw>
                </a:effectLst>
              </a:rPr>
              <a:t>The Nest</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334000"/>
          </a:xfrm>
        </p:spPr>
        <p:txBody>
          <a:bodyPr>
            <a:noAutofit/>
          </a:bodyPr>
          <a:lstStyle/>
          <a:p>
            <a:pPr>
              <a:spcBef>
                <a:spcPts val="0"/>
              </a:spcBef>
              <a:buNone/>
            </a:pPr>
            <a:r>
              <a:rPr lang="en-US" sz="1800" b="1" u="sng" dirty="0" smtClean="0">
                <a:solidFill>
                  <a:schemeClr val="accent1">
                    <a:lumMod val="40000"/>
                    <a:lumOff val="60000"/>
                  </a:schemeClr>
                </a:solidFill>
                <a:effectLst>
                  <a:outerShdw blurRad="38100" dist="38100" dir="2700000" algn="tl">
                    <a:srgbClr val="000000">
                      <a:alpha val="43137"/>
                    </a:srgbClr>
                  </a:outerShdw>
                </a:effectLst>
              </a:rPr>
              <a:t>Nesting is simple</a:t>
            </a:r>
            <a:r>
              <a:rPr lang="en-US" sz="1800" b="1" dirty="0" smtClean="0">
                <a:solidFill>
                  <a:schemeClr val="accent1">
                    <a:lumMod val="40000"/>
                    <a:lumOff val="60000"/>
                  </a:schemeClr>
                </a:solidFill>
                <a:effectLst>
                  <a:outerShdw blurRad="38100" dist="38100" dir="2700000" algn="tl">
                    <a:srgbClr val="000000">
                      <a:alpha val="43137"/>
                    </a:srgbClr>
                  </a:outerShdw>
                </a:effectLst>
              </a:rPr>
              <a:t>:</a:t>
            </a:r>
          </a:p>
          <a:p>
            <a:pPr>
              <a:spcBef>
                <a:spcPts val="0"/>
              </a:spcBef>
              <a:buNone/>
            </a:pPr>
            <a:endParaRPr lang="en-US" sz="1800" b="1" dirty="0" smtClean="0">
              <a:solidFill>
                <a:schemeClr val="accent1">
                  <a:lumMod val="40000"/>
                  <a:lumOff val="60000"/>
                </a:schemeClr>
              </a:solidFill>
              <a:effectLst>
                <a:outerShdw blurRad="38100" dist="38100" dir="2700000" algn="tl">
                  <a:srgbClr val="000000">
                    <a:alpha val="43137"/>
                  </a:srgbClr>
                </a:outerShdw>
              </a:effectLst>
            </a:endParaRP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Red tailed Hawks mate for life</a:t>
            </a:r>
          </a:p>
          <a:p>
            <a:pPr>
              <a:spcBef>
                <a:spcPts val="0"/>
              </a:spcBef>
              <a:buNone/>
            </a:pPr>
            <a:r>
              <a:rPr lang="en-US" sz="1800" dirty="0" smtClean="0">
                <a:solidFill>
                  <a:schemeClr val="accent1">
                    <a:lumMod val="40000"/>
                    <a:lumOff val="60000"/>
                  </a:schemeClr>
                </a:solidFill>
                <a:effectLst>
                  <a:outerShdw blurRad="38100" dist="38100" dir="2700000" algn="tl">
                    <a:srgbClr val="000000">
                      <a:alpha val="43137"/>
                    </a:srgbClr>
                  </a:outerShdw>
                </a:effectLst>
              </a:rPr>
              <a:t>	 so they build a nest together.</a:t>
            </a:r>
          </a:p>
          <a:p>
            <a:pPr>
              <a:spcBef>
                <a:spcPts val="0"/>
              </a:spcBef>
              <a:buNone/>
            </a:pPr>
            <a:endParaRPr lang="en-US" sz="1800" dirty="0">
              <a:solidFill>
                <a:schemeClr val="accent1">
                  <a:lumMod val="40000"/>
                  <a:lumOff val="60000"/>
                </a:schemeClr>
              </a:solidFill>
              <a:effectLst>
                <a:outerShdw blurRad="38100" dist="38100" dir="2700000" algn="tl">
                  <a:srgbClr val="000000">
                    <a:alpha val="43137"/>
                  </a:srgbClr>
                </a:outerShdw>
              </a:effectLst>
            </a:endParaRP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Made of dry sticks, bark strips,</a:t>
            </a:r>
          </a:p>
          <a:p>
            <a:pPr>
              <a:spcBef>
                <a:spcPts val="0"/>
              </a:spcBef>
              <a:buNone/>
            </a:pPr>
            <a:r>
              <a:rPr lang="en-US" sz="1800" dirty="0" smtClean="0">
                <a:solidFill>
                  <a:schemeClr val="accent1">
                    <a:lumMod val="40000"/>
                    <a:lumOff val="60000"/>
                  </a:schemeClr>
                </a:solidFill>
                <a:effectLst>
                  <a:outerShdw blurRad="38100" dist="38100" dir="2700000" algn="tl">
                    <a:srgbClr val="000000">
                      <a:alpha val="43137"/>
                    </a:srgbClr>
                  </a:outerShdw>
                </a:effectLst>
              </a:rPr>
              <a:t> 	fresh foliage, and dry vegetation.</a:t>
            </a:r>
          </a:p>
          <a:p>
            <a:pPr>
              <a:spcBef>
                <a:spcPts val="0"/>
              </a:spcBef>
              <a:buNone/>
            </a:pPr>
            <a:endParaRPr lang="en-US" sz="1800" dirty="0" smtClean="0">
              <a:solidFill>
                <a:schemeClr val="accent1">
                  <a:lumMod val="40000"/>
                  <a:lumOff val="60000"/>
                </a:schemeClr>
              </a:solidFill>
              <a:effectLst>
                <a:outerShdw blurRad="38100" dist="38100" dir="2700000" algn="tl">
                  <a:srgbClr val="000000">
                    <a:alpha val="43137"/>
                  </a:srgbClr>
                </a:outerShdw>
              </a:effectLst>
            </a:endParaRP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Is completed in about 4-7 days.</a:t>
            </a:r>
          </a:p>
          <a:p>
            <a:pPr>
              <a:spcBef>
                <a:spcPts val="0"/>
              </a:spcBef>
              <a:buFont typeface="Wingdings" pitchFamily="2" charset="2"/>
              <a:buChar char="v"/>
            </a:pPr>
            <a:endParaRPr lang="en-US" sz="1800" dirty="0" smtClean="0">
              <a:solidFill>
                <a:schemeClr val="accent1">
                  <a:lumMod val="40000"/>
                  <a:lumOff val="60000"/>
                </a:schemeClr>
              </a:solidFill>
              <a:effectLst>
                <a:outerShdw blurRad="38100" dist="38100" dir="2700000" algn="tl">
                  <a:srgbClr val="000000">
                    <a:alpha val="43137"/>
                  </a:srgbClr>
                </a:outerShdw>
              </a:effectLst>
            </a:endParaRPr>
          </a:p>
          <a:p>
            <a:pPr>
              <a:spcBef>
                <a:spcPts val="0"/>
              </a:spcBef>
              <a:buNone/>
            </a:pPr>
            <a:r>
              <a:rPr lang="en-US" sz="1800" b="1" u="sng" dirty="0" smtClean="0">
                <a:solidFill>
                  <a:schemeClr val="accent1">
                    <a:lumMod val="40000"/>
                    <a:lumOff val="60000"/>
                  </a:schemeClr>
                </a:solidFill>
                <a:effectLst>
                  <a:outerShdw blurRad="38100" dist="38100" dir="2700000" algn="tl">
                    <a:srgbClr val="000000">
                      <a:alpha val="43137"/>
                    </a:srgbClr>
                  </a:outerShdw>
                </a:effectLst>
              </a:rPr>
              <a:t>Where it is</a:t>
            </a:r>
            <a:r>
              <a:rPr lang="en-US" sz="1800" b="1" dirty="0" smtClean="0">
                <a:solidFill>
                  <a:schemeClr val="accent1">
                    <a:lumMod val="40000"/>
                    <a:lumOff val="60000"/>
                  </a:schemeClr>
                </a:solidFill>
                <a:effectLst>
                  <a:outerShdw blurRad="38100" dist="38100" dir="2700000" algn="tl">
                    <a:srgbClr val="000000">
                      <a:alpha val="43137"/>
                    </a:srgbClr>
                  </a:outerShdw>
                </a:effectLst>
              </a:rPr>
              <a:t>:</a:t>
            </a:r>
          </a:p>
          <a:p>
            <a:pPr>
              <a:spcBef>
                <a:spcPts val="0"/>
              </a:spcBef>
              <a:buNone/>
            </a:pPr>
            <a:endParaRPr lang="en-US" sz="1800" b="1" dirty="0" smtClean="0">
              <a:solidFill>
                <a:schemeClr val="accent1">
                  <a:lumMod val="40000"/>
                  <a:lumOff val="60000"/>
                </a:schemeClr>
              </a:solidFill>
              <a:effectLst>
                <a:outerShdw blurRad="38100" dist="38100" dir="2700000" algn="tl">
                  <a:srgbClr val="000000">
                    <a:alpha val="43137"/>
                  </a:srgbClr>
                </a:outerShdw>
              </a:effectLst>
            </a:endParaRP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Crowns of tall trees</a:t>
            </a: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Cliff ledge</a:t>
            </a:r>
          </a:p>
          <a:p>
            <a:pPr>
              <a:spcBef>
                <a:spcPts val="0"/>
              </a:spcBef>
              <a:buFont typeface="Wingdings" pitchFamily="2" charset="2"/>
              <a:buChar char="v"/>
            </a:pPr>
            <a:r>
              <a:rPr lang="en-US" sz="1800" dirty="0" smtClean="0">
                <a:solidFill>
                  <a:schemeClr val="accent1">
                    <a:lumMod val="40000"/>
                    <a:lumOff val="60000"/>
                  </a:schemeClr>
                </a:solidFill>
                <a:effectLst>
                  <a:outerShdw blurRad="38100" dist="38100" dir="2700000" algn="tl">
                    <a:srgbClr val="000000">
                      <a:alpha val="43137"/>
                    </a:srgbClr>
                  </a:outerShdw>
                </a:effectLst>
              </a:rPr>
              <a:t>Human Structures</a:t>
            </a:r>
            <a:endParaRPr lang="en-US" sz="1800" b="1" dirty="0" smtClean="0">
              <a:solidFill>
                <a:schemeClr val="accent1">
                  <a:lumMod val="40000"/>
                  <a:lumOff val="60000"/>
                </a:schemeClr>
              </a:solidFill>
              <a:effectLst>
                <a:outerShdw blurRad="38100" dist="38100" dir="2700000" algn="tl">
                  <a:srgbClr val="000000">
                    <a:alpha val="43137"/>
                  </a:srgbClr>
                </a:outerShdw>
              </a:effectLst>
            </a:endParaRPr>
          </a:p>
          <a:p>
            <a:pPr marL="571500" lvl="1" indent="-228600">
              <a:spcBef>
                <a:spcPts val="0"/>
              </a:spcBef>
              <a:buFont typeface="Arial" pitchFamily="34" charset="0"/>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Window ledges</a:t>
            </a:r>
          </a:p>
          <a:p>
            <a:pPr marL="571500" lvl="1" indent="-228600">
              <a:spcBef>
                <a:spcPts val="0"/>
              </a:spcBef>
              <a:buFont typeface="Arial" pitchFamily="34" charset="0"/>
              <a:buChar char="•"/>
            </a:pPr>
            <a:r>
              <a:rPr lang="en-US" sz="1800" dirty="0" smtClean="0">
                <a:solidFill>
                  <a:schemeClr val="accent1">
                    <a:lumMod val="40000"/>
                    <a:lumOff val="60000"/>
                  </a:schemeClr>
                </a:solidFill>
                <a:effectLst>
                  <a:outerShdw blurRad="38100" dist="38100" dir="2700000" algn="tl">
                    <a:srgbClr val="000000">
                      <a:alpha val="43137"/>
                    </a:srgbClr>
                  </a:outerShdw>
                </a:effectLst>
              </a:rPr>
              <a:t>Billboards</a:t>
            </a:r>
          </a:p>
          <a:p>
            <a:pPr marL="571500" lvl="1" indent="-228600">
              <a:spcBef>
                <a:spcPts val="0"/>
              </a:spcBef>
              <a:buFont typeface="Arial" pitchFamily="34" charset="0"/>
              <a:buChar char="•"/>
            </a:pPr>
            <a:endParaRPr lang="en-US" sz="1800" dirty="0" smtClean="0">
              <a:solidFill>
                <a:schemeClr val="accent1">
                  <a:lumMod val="40000"/>
                  <a:lumOff val="60000"/>
                </a:schemeClr>
              </a:solidFill>
              <a:effectLst>
                <a:outerShdw blurRad="38100" dist="38100" dir="2700000" algn="tl">
                  <a:srgbClr val="000000">
                    <a:alpha val="43137"/>
                  </a:srgbClr>
                </a:outerShdw>
              </a:effectLst>
            </a:endParaRPr>
          </a:p>
          <a:p>
            <a:pPr marL="342900" lvl="1" indent="0">
              <a:spcBef>
                <a:spcPts val="0"/>
              </a:spcBef>
              <a:buNone/>
            </a:pPr>
            <a:r>
              <a:rPr lang="en-US" sz="1800" b="1" dirty="0" smtClean="0">
                <a:solidFill>
                  <a:schemeClr val="accent1">
                    <a:lumMod val="40000"/>
                    <a:lumOff val="60000"/>
                  </a:schemeClr>
                </a:solidFill>
                <a:effectLst>
                  <a:outerShdw blurRad="38100" dist="38100" dir="2700000" algn="tl">
                    <a:srgbClr val="000000">
                      <a:alpha val="43137"/>
                    </a:srgbClr>
                  </a:outerShdw>
                </a:effectLst>
              </a:rPr>
              <a:t>Anywhere with they have a vast view of the area.</a:t>
            </a:r>
          </a:p>
        </p:txBody>
      </p:sp>
      <p:sp>
        <p:nvSpPr>
          <p:cNvPr id="5" name="5-Point Star 4"/>
          <p:cNvSpPr/>
          <p:nvPr/>
        </p:nvSpPr>
        <p:spPr>
          <a:xfrm>
            <a:off x="609600" y="6248400"/>
            <a:ext cx="152400" cy="152400"/>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pic>
        <p:nvPicPr>
          <p:cNvPr id="2052" name="Picture 4" descr="http://www.ronausting.com/images/00/rthawknest10.jpg"/>
          <p:cNvPicPr>
            <a:picLocks noChangeAspect="1" noChangeArrowheads="1"/>
          </p:cNvPicPr>
          <p:nvPr/>
        </p:nvPicPr>
        <p:blipFill>
          <a:blip r:embed="rId2" cstate="print"/>
          <a:srcRect/>
          <a:stretch>
            <a:fillRect/>
          </a:stretch>
        </p:blipFill>
        <p:spPr bwMode="auto">
          <a:xfrm>
            <a:off x="4724400" y="1524000"/>
            <a:ext cx="3428999" cy="2743200"/>
          </a:xfrm>
          <a:prstGeom prst="rect">
            <a:avLst/>
          </a:prstGeom>
          <a:ln>
            <a:noFill/>
          </a:ln>
          <a:effectLst>
            <a:outerShdw blurRad="190500" algn="tl" rotWithShape="0">
              <a:srgbClr val="000000">
                <a:alpha val="70000"/>
              </a:srgbClr>
            </a:outerShdw>
          </a:effec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chemeClr val="bg1"/>
                </a:solidFill>
              </a:rPr>
              <a:t>INTERESTING FACTS</a:t>
            </a:r>
            <a:endParaRPr lang="en-US" b="1"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a:buNone/>
            </a:pPr>
            <a:r>
              <a:rPr lang="en-US" sz="2400" b="1" dirty="0" smtClean="0">
                <a:solidFill>
                  <a:schemeClr val="accent1">
                    <a:lumMod val="40000"/>
                    <a:lumOff val="60000"/>
                  </a:schemeClr>
                </a:solidFill>
              </a:rPr>
              <a:t>Here are some cool facts!</a:t>
            </a:r>
          </a:p>
          <a:p>
            <a:pPr>
              <a:buNone/>
            </a:pPr>
            <a:endParaRPr lang="en-US" sz="2400" dirty="0" smtClean="0">
              <a:solidFill>
                <a:schemeClr val="accent1">
                  <a:lumMod val="40000"/>
                  <a:lumOff val="60000"/>
                </a:schemeClr>
              </a:solidFill>
            </a:endParaRPr>
          </a:p>
          <a:p>
            <a:pPr>
              <a:buBlip>
                <a:blip r:embed="rId2"/>
              </a:buBlip>
            </a:pPr>
            <a:r>
              <a:rPr lang="en-US" sz="1800" dirty="0" smtClean="0">
                <a:solidFill>
                  <a:schemeClr val="accent1">
                    <a:lumMod val="40000"/>
                    <a:lumOff val="60000"/>
                  </a:schemeClr>
                </a:solidFill>
              </a:rPr>
              <a:t>The oldest known Red Tailed Hawk is 28 years, old 10 months (in wild) </a:t>
            </a:r>
          </a:p>
          <a:p>
            <a:pPr marL="628650" lvl="1">
              <a:buBlip>
                <a:blip r:embed="rId2"/>
              </a:buBlip>
            </a:pPr>
            <a:r>
              <a:rPr lang="en-US" sz="1800" dirty="0" smtClean="0">
                <a:solidFill>
                  <a:schemeClr val="accent1">
                    <a:lumMod val="40000"/>
                    <a:lumOff val="60000"/>
                  </a:schemeClr>
                </a:solidFill>
              </a:rPr>
              <a:t>Average life span is 10-15 years old (in wild)</a:t>
            </a:r>
          </a:p>
          <a:p>
            <a:pPr marL="628650" lvl="1">
              <a:buBlip>
                <a:blip r:embed="rId2"/>
              </a:buBlip>
            </a:pPr>
            <a:endParaRPr lang="en-US" sz="1400" dirty="0" smtClean="0">
              <a:solidFill>
                <a:schemeClr val="accent1">
                  <a:lumMod val="40000"/>
                  <a:lumOff val="60000"/>
                </a:schemeClr>
              </a:solidFill>
            </a:endParaRPr>
          </a:p>
          <a:p>
            <a:pPr marL="285750" lvl="1">
              <a:buBlip>
                <a:blip r:embed="rId2"/>
              </a:buBlip>
            </a:pPr>
            <a:r>
              <a:rPr lang="en-US" sz="1800" dirty="0" smtClean="0">
                <a:solidFill>
                  <a:schemeClr val="accent1">
                    <a:lumMod val="40000"/>
                    <a:lumOff val="60000"/>
                  </a:schemeClr>
                </a:solidFill>
              </a:rPr>
              <a:t>Red-tailed Hawks are often seen hunting as a pair, guarding opposite sides of the same tree to catch tree squirrels. Now that’s teamwork!</a:t>
            </a:r>
          </a:p>
          <a:p>
            <a:pPr marL="285750" lvl="1">
              <a:buBlip>
                <a:blip r:embed="rId2"/>
              </a:buBlip>
            </a:pPr>
            <a:endParaRPr lang="en-US" sz="1800" dirty="0" smtClean="0">
              <a:solidFill>
                <a:schemeClr val="accent1">
                  <a:lumMod val="40000"/>
                  <a:lumOff val="60000"/>
                </a:schemeClr>
              </a:solidFill>
            </a:endParaRPr>
          </a:p>
          <a:p>
            <a:pPr marL="285750" lvl="1">
              <a:buBlip>
                <a:blip r:embed="rId2"/>
              </a:buBlip>
            </a:pPr>
            <a:r>
              <a:rPr lang="en-US" sz="1800" dirty="0" smtClean="0">
                <a:solidFill>
                  <a:schemeClr val="accent1">
                    <a:lumMod val="40000"/>
                    <a:lumOff val="60000"/>
                  </a:schemeClr>
                </a:solidFill>
              </a:rPr>
              <a:t>You’re unlikely to see this bird in your backyard (unless you have a really big one). Red-tailed Hawks eat mostly mammals, so they’re less likely to visit a backyard bird feeder. It’s very rare for a Red-tailed Hawk to go after dogs or cats. Thank goodness!</a:t>
            </a:r>
          </a:p>
          <a:p>
            <a:pPr marL="285750" lvl="1">
              <a:buBlip>
                <a:blip r:embed="rId2"/>
              </a:buBlip>
            </a:pPr>
            <a:endParaRPr lang="en-US" sz="1800" dirty="0" smtClean="0">
              <a:solidFill>
                <a:schemeClr val="accent1">
                  <a:lumMod val="40000"/>
                  <a:lumOff val="60000"/>
                </a:schemeClr>
              </a:solidFill>
            </a:endParaRPr>
          </a:p>
          <a:p>
            <a:pPr marL="285750" lvl="1">
              <a:buBlip>
                <a:blip r:embed="rId2"/>
              </a:buBlip>
            </a:pPr>
            <a:r>
              <a:rPr lang="en-US" sz="1800" dirty="0" smtClean="0">
                <a:solidFill>
                  <a:schemeClr val="accent1">
                    <a:lumMod val="40000"/>
                    <a:lumOff val="60000"/>
                  </a:schemeClr>
                </a:solidFill>
              </a:rPr>
              <a:t>A Red-tailed Hawk named Pale Male is one of the most famous residents of New York City (and shares an apartment building with actor, Woody Allen). There are many websites about him, including his own Wikipedia page and a page that includes a PBS documentary about him.</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868362"/>
          </a:xfrm>
        </p:spPr>
        <p:txBody>
          <a:bodyPr/>
          <a:lstStyle/>
          <a:p>
            <a:r>
              <a:rPr lang="en-US" b="1" dirty="0" smtClean="0">
                <a:solidFill>
                  <a:schemeClr val="bg1"/>
                </a:solidFill>
              </a:rPr>
              <a:t>MORE INTERESTING FACTS</a:t>
            </a:r>
            <a:endParaRPr lang="en-US" b="1" dirty="0">
              <a:solidFill>
                <a:schemeClr val="bg1"/>
              </a:solidFill>
            </a:endParaRPr>
          </a:p>
        </p:txBody>
      </p:sp>
      <p:sp>
        <p:nvSpPr>
          <p:cNvPr id="3" name="Content Placeholder 2"/>
          <p:cNvSpPr>
            <a:spLocks noGrp="1"/>
          </p:cNvSpPr>
          <p:nvPr>
            <p:ph idx="1"/>
          </p:nvPr>
        </p:nvSpPr>
        <p:spPr>
          <a:xfrm>
            <a:off x="457200" y="1828800"/>
            <a:ext cx="8229600" cy="533400"/>
          </a:xfrm>
        </p:spPr>
        <p:txBody>
          <a:bodyPr>
            <a:normAutofit/>
          </a:bodyPr>
          <a:lstStyle/>
          <a:p>
            <a:pPr algn="ctr">
              <a:buNone/>
            </a:pPr>
            <a:r>
              <a:rPr lang="en-US" sz="2400" b="1" dirty="0" smtClean="0">
                <a:solidFill>
                  <a:schemeClr val="accent1">
                    <a:lumMod val="40000"/>
                    <a:lumOff val="60000"/>
                  </a:schemeClr>
                </a:solidFill>
              </a:rPr>
              <a:t>Have you ever heard this sound before?</a:t>
            </a:r>
          </a:p>
        </p:txBody>
      </p:sp>
      <p:pic>
        <p:nvPicPr>
          <p:cNvPr id="5" name="hawk.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4343400" y="2514600"/>
            <a:ext cx="304800" cy="304800"/>
          </a:xfrm>
          <a:prstGeom prst="rect">
            <a:avLst/>
          </a:prstGeom>
        </p:spPr>
      </p:pic>
      <p:pic>
        <p:nvPicPr>
          <p:cNvPr id="18434" name="Picture 2" descr="http://joannamarple.com/wp-content/uploads/2012/11/Redtailed-hawk-c-drydenbks-nov-2012.jpg"/>
          <p:cNvPicPr>
            <a:picLocks noChangeAspect="1" noChangeArrowheads="1"/>
          </p:cNvPicPr>
          <p:nvPr/>
        </p:nvPicPr>
        <p:blipFill>
          <a:blip r:embed="rId5" cstate="print"/>
          <a:srcRect/>
          <a:stretch>
            <a:fillRect/>
          </a:stretch>
        </p:blipFill>
        <p:spPr bwMode="auto">
          <a:xfrm>
            <a:off x="0" y="3200400"/>
            <a:ext cx="4876800" cy="3657600"/>
          </a:xfrm>
          <a:prstGeom prst="rect">
            <a:avLst/>
          </a:prstGeom>
          <a:noFill/>
        </p:spPr>
      </p:pic>
      <p:cxnSp>
        <p:nvCxnSpPr>
          <p:cNvPr id="8" name="Straight Arrow Connector 7"/>
          <p:cNvCxnSpPr/>
          <p:nvPr/>
        </p:nvCxnSpPr>
        <p:spPr>
          <a:xfrm flipH="1">
            <a:off x="5257800" y="4800600"/>
            <a:ext cx="129540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9" name="TextBox 8"/>
          <p:cNvSpPr txBox="1"/>
          <p:nvPr/>
        </p:nvSpPr>
        <p:spPr>
          <a:xfrm>
            <a:off x="6553200" y="4572000"/>
            <a:ext cx="2133600" cy="369332"/>
          </a:xfrm>
          <a:prstGeom prst="rect">
            <a:avLst/>
          </a:prstGeom>
          <a:noFill/>
        </p:spPr>
        <p:txBody>
          <a:bodyPr wrap="square" rtlCol="0">
            <a:spAutoFit/>
          </a:bodyPr>
          <a:lstStyle/>
          <a:p>
            <a:r>
              <a:rPr lang="en-US" b="1" dirty="0" smtClean="0">
                <a:solidFill>
                  <a:schemeClr val="accent1">
                    <a:lumMod val="40000"/>
                    <a:lumOff val="60000"/>
                  </a:schemeClr>
                </a:solidFill>
              </a:rPr>
              <a:t>Say Hi to Pale Male!</a:t>
            </a:r>
            <a:endParaRPr lang="en-US" b="1" dirty="0">
              <a:solidFill>
                <a:schemeClr val="accent1">
                  <a:lumMod val="40000"/>
                  <a:lumOff val="60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6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535</Words>
  <Application>Microsoft Macintosh PowerPoint</Application>
  <PresentationFormat>On-screen Show (4:3)</PresentationFormat>
  <Paragraphs>66</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Red Tailed Hawks!</vt:lpstr>
      <vt:lpstr>Starting Off Simple</vt:lpstr>
      <vt:lpstr>What’s for Dinner?</vt:lpstr>
      <vt:lpstr>The Nest</vt:lpstr>
      <vt:lpstr>INTERESTING FACTS</vt:lpstr>
      <vt:lpstr>MORE INTERESTING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Tailed Hawks!</dc:title>
  <dc:creator>Michelle</dc:creator>
  <cp:lastModifiedBy>Derry Township SD Derry Township SD</cp:lastModifiedBy>
  <cp:revision>26</cp:revision>
  <dcterms:created xsi:type="dcterms:W3CDTF">2013-11-16T18:36:04Z</dcterms:created>
  <dcterms:modified xsi:type="dcterms:W3CDTF">2013-12-11T17:38:04Z</dcterms:modified>
</cp:coreProperties>
</file>