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av" ContentType="audio/wav"/>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57" r:id="rId4"/>
    <p:sldId id="263" r:id="rId5"/>
    <p:sldId id="266" r:id="rId6"/>
    <p:sldId id="262" r:id="rId7"/>
    <p:sldId id="269" r:id="rId8"/>
    <p:sldId id="258" r:id="rId9"/>
    <p:sldId id="261" r:id="rId10"/>
    <p:sldId id="267" r:id="rId11"/>
    <p:sldId id="271" r:id="rId12"/>
    <p:sldId id="259" r:id="rId13"/>
    <p:sldId id="260" r:id="rId14"/>
    <p:sldId id="264" r:id="rId15"/>
    <p:sldId id="265"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FA48"/>
    <a:srgbClr val="99FF33"/>
    <a:srgbClr val="FF6600"/>
    <a:srgbClr val="17F1BD"/>
    <a:srgbClr val="07AE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96" autoAdjust="0"/>
    <p:restoredTop sz="94660"/>
  </p:normalViewPr>
  <p:slideViewPr>
    <p:cSldViewPr>
      <p:cViewPr varScale="1">
        <p:scale>
          <a:sx n="76" d="100"/>
          <a:sy n="76" d="100"/>
        </p:scale>
        <p:origin x="-19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F9500F4-EE3C-4DF1-824D-B9DC9FC0DE07}" type="datetimeFigureOut">
              <a:rPr lang="en-US" smtClean="0"/>
              <a:pPr/>
              <a:t>12/12/13</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74EA7DF-2694-4B59-BB2F-FFC50606C31A}" type="slidenum">
              <a:rPr lang="en-US" smtClean="0"/>
              <a:pPr/>
              <a:t>‹#›</a:t>
            </a:fld>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9500F4-EE3C-4DF1-824D-B9DC9FC0DE07}" type="datetimeFigureOut">
              <a:rPr lang="en-US" smtClean="0"/>
              <a:pPr/>
              <a:t>12/12/13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4EA7DF-2694-4B59-BB2F-FFC50606C31A}" type="slidenum">
              <a:rPr lang="en-US" smtClean="0"/>
              <a:pPr/>
              <a:t>‹#›</a:t>
            </a:fld>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9500F4-EE3C-4DF1-824D-B9DC9FC0DE07}" type="datetimeFigureOut">
              <a:rPr lang="en-US" smtClean="0"/>
              <a:pPr/>
              <a:t>12/12/13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4EA7DF-2694-4B59-BB2F-FFC50606C31A}" type="slidenum">
              <a:rPr lang="en-US" smtClean="0"/>
              <a:pPr/>
              <a:t>‹#›</a:t>
            </a:fld>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F9500F4-EE3C-4DF1-824D-B9DC9FC0DE07}" type="datetimeFigureOut">
              <a:rPr lang="en-US" smtClean="0"/>
              <a:pPr/>
              <a:t>12/12/13</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674EA7DF-2694-4B59-BB2F-FFC50606C31A}" type="slidenum">
              <a:rPr lang="en-US" smtClean="0"/>
              <a:pPr/>
              <a:t>‹#›</a:t>
            </a:fld>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DF9500F4-EE3C-4DF1-824D-B9DC9FC0DE07}" type="datetimeFigureOut">
              <a:rPr lang="en-US" smtClean="0"/>
              <a:pPr/>
              <a:t>12/12/13</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674EA7DF-2694-4B59-BB2F-FFC50606C31A}"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F9500F4-EE3C-4DF1-824D-B9DC9FC0DE07}" type="datetimeFigureOut">
              <a:rPr lang="en-US" smtClean="0"/>
              <a:pPr/>
              <a:t>12/12/13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674EA7DF-2694-4B59-BB2F-FFC50606C31A}" type="slidenum">
              <a:rPr lang="en-US" smtClean="0"/>
              <a:pPr/>
              <a:t>‹#›</a:t>
            </a:fld>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F9500F4-EE3C-4DF1-824D-B9DC9FC0DE07}" type="datetimeFigureOut">
              <a:rPr lang="en-US" smtClean="0"/>
              <a:pPr/>
              <a:t>12/12/13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74EA7DF-2694-4B59-BB2F-FFC50606C31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9500F4-EE3C-4DF1-824D-B9DC9FC0DE07}" type="datetimeFigureOut">
              <a:rPr lang="en-US" smtClean="0"/>
              <a:pPr/>
              <a:t>12/12/13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4EA7DF-2694-4B59-BB2F-FFC50606C31A}" type="slidenum">
              <a:rPr lang="en-US" smtClean="0"/>
              <a:pPr/>
              <a:t>‹#›</a:t>
            </a:fld>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F9500F4-EE3C-4DF1-824D-B9DC9FC0DE07}" type="datetimeFigureOut">
              <a:rPr lang="en-US" smtClean="0"/>
              <a:pPr/>
              <a:t>12/12/13</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674EA7DF-2694-4B59-BB2F-FFC50606C31A}" type="slidenum">
              <a:rPr lang="en-US" smtClean="0"/>
              <a:pPr/>
              <a:t>‹#›</a:t>
            </a:fld>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F9500F4-EE3C-4DF1-824D-B9DC9FC0DE07}" type="datetimeFigureOut">
              <a:rPr lang="en-US" smtClean="0"/>
              <a:pPr/>
              <a:t>12/12/13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74EA7DF-2694-4B59-BB2F-FFC50606C31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F9500F4-EE3C-4DF1-824D-B9DC9FC0DE07}" type="datetimeFigureOut">
              <a:rPr lang="en-US" smtClean="0"/>
              <a:pPr/>
              <a:t>12/12/13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74EA7DF-2694-4B59-BB2F-FFC50606C31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random/>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F9500F4-EE3C-4DF1-824D-B9DC9FC0DE07}" type="datetimeFigureOut">
              <a:rPr lang="en-US" smtClean="0"/>
              <a:pPr/>
              <a:t>12/12/13</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74EA7DF-2694-4B59-BB2F-FFC50606C31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xmlns:p14="http://schemas.microsoft.com/office/powerpoint/2010/main" spd="med">
    <p:random/>
  </p:transition>
  <p:timing>
    <p:tnLst>
      <p:par>
        <p:cTn xmlns:p14="http://schemas.microsoft.com/office/powerpoint/2010/mai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BYecXjmeVsn3jM&amp;tbnid=mFs5hjgshuYeFM:&amp;ved=0CAUQjRw&amp;url=http://www.flickr.com/photos/mharrsch/409035540/&amp;ei=_VamUqeLAbWisAT4yYGIDg&amp;bvm=bv.57752919,d.cWc&amp;psig=AFQjCNF1KrzScUCYLAiQFq1KQ3LZdjS7gA&amp;ust=1386719320947962" TargetMode="External"/><Relationship Id="rId3"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a6MhBWYKz0bi6M&amp;tbnid=7Q2SGiym2AeKtM:&amp;ved=0CAUQjRw&amp;url=http://commons.wikimedia.org/wiki/File:Pectoral-_Goddess_Nut_mounted_on_a_gold_Plaque.jpg&amp;ei=F1CmUrjLKJDJsQSO34DgDg&amp;bvm=bv.57752919,d.cWc&amp;psig=AFQjCNFF73MSEZyzZyv_Gafl_edjs1rWZA&amp;ust=1386717578789722" TargetMode="External"/><Relationship Id="rId3"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1eo1Pbra6y-wIM&amp;tbnid=pY633Srut_GOTM:&amp;ved=0CAUQjRw&amp;url=http://www.fotopedia.com/albums/xh88Nyz3TWo/entries/Jb9P6OW_Dsk&amp;ei=tVOmUtbrN-XJsQSX04LQDA&amp;bvm=bv.57752919,d.cWc&amp;psig=AFQjCNF60fctxIL-Dn6v9wuo0gvYLlhigA&amp;ust=1386718493342278" TargetMode="External"/><Relationship Id="rId3"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_upuB8T2UYkEkM&amp;tbnid=_uxltbA4lYy_7M:&amp;ved=0CAUQjRw&amp;url=http://en.wikipedia.org/wiki/Apis_(god)&amp;ei=elSmUvGMHuLfsAS9t4LgAQ&amp;bvm=bv.57752919,d.cWc&amp;psig=AFQjCNEgTryuhmT0plXBF0gY-kgtKs4FAw&amp;ust=1386718660167377" TargetMode="External"/><Relationship Id="rId3"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hyperlink" Target="http://www.crystallinks.com/" TargetMode="External"/><Relationship Id="rId4" Type="http://schemas.openxmlformats.org/officeDocument/2006/relationships/hyperlink" Target="http://www.flickr.com/" TargetMode="External"/><Relationship Id="rId5" Type="http://schemas.openxmlformats.org/officeDocument/2006/relationships/hyperlink" Target="http://www.wikipedea.com/" TargetMode="External"/><Relationship Id="rId1" Type="http://schemas.openxmlformats.org/officeDocument/2006/relationships/slideLayout" Target="../slideLayouts/slideLayout2.xml"/><Relationship Id="rId2" Type="http://schemas.openxmlformats.org/officeDocument/2006/relationships/hyperlink" Target="http://www.ablemedia.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ODWUTC2DD4OPeM&amp;tbnid=-tsVMqpSMfB1SM:&amp;ved=0CAUQjRw&amp;url=http://commons.wikimedia.org/wiki/File:Horus_from_Egyptian_Mythology_and_Egyptian_Christianity.png&amp;ei=aVOmUrTCItDMsQSfh4G4Cw&amp;bvm=bv.57752919,d.cWc&amp;psig=AFQjCNHe8Cc8chOt-TWJsrc5MZHunNxNVw&amp;ust=1386718292043000" TargetMode="Externa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GnwXGZc1JDO_YM&amp;tbnid=OnXZYxqsefuBQM:&amp;ved=0CAUQjRw&amp;url=http://commons.wikimedia.org/wiki/File:Seth1.jpg&amp;ei=B1WmUvWvJanNsQSAvIHIAQ&amp;bvm=bv.57752919,d.cWc&amp;psig=AFQjCNFZR15VkytUpIz3sywX__Hf32fqbA&amp;ust=1386718850943094" TargetMode="Externa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8GFDUmBD4J0y7M&amp;tbnid=dJxb7VePw--6EM:&amp;ved=0CAUQjRw&amp;url=http://www.flickr.com/photos/sierragoddess/8284695898/&amp;ei=J1KmUo6BPK3IsASK0YDwCw&amp;bvm=bv.57752919,d.cWc&amp;psig=AFQjCNGgrgXsKIy8hHcPnj_ukz7D4jrfkA&amp;ust=1386718102228365" TargetMode="External"/><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0MCXK7PSKnvfQM&amp;tbnid=HLpQq6D9lep4BM:&amp;ved=0CAUQjRw&amp;url=http://commons.wikimedia.org/wiki/File:Maat.svg&amp;ei=dlGmUuLiL7HesASJqYDQDQ&amp;bvm=bv.57752919,d.cWc&amp;psig=AFQjCNEqmtJC4CG6rA7tK9wQvy6Rl0WCQw&amp;ust=1386717795348460" TargetMode="External"/><Relationship Id="rId4" Type="http://schemas.openxmlformats.org/officeDocument/2006/relationships/hyperlink" Target="http://www.google.com/url?sa=i&amp;rct=j&amp;q=&amp;esrc=s&amp;frm=1&amp;source=images&amp;cd=&amp;cad=rja&amp;docid=HJawYdi6OuVPqM&amp;tbnid=QSeoVYQghTHpYM:&amp;ved=0CAUQjRw&amp;url=http://commons.wikimedia.org/wiki/File:Mat_(Egypt).png&amp;ei=klGmUvTIJOPlsATv_YK4Cg&amp;bvm=bv.57752919,d.cWc&amp;psig=AFQjCNEqmtJC4CG6rA7tK9wQvy6Rl0WCQw&amp;ust=1386717795348460" TargetMode="External"/><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NiB5DSRlXQQ3TM&amp;tbnid=ZFbBVl65XiCkmM:&amp;ved=0CAUQjRw&amp;url=http://commons.wikimedia.org/wiki/File:Maat_mirror.svg&amp;ei=YlGmUsjGJamxsASX3oDACQ&amp;bvm=bv.57752919,d.cWc&amp;psig=AFQjCNEqmtJC4CG6rA7tK9wQvy6Rl0WCQw&amp;ust=13867177953484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2514600"/>
            <a:ext cx="8305800" cy="900332"/>
          </a:xfrm>
        </p:spPr>
        <p:style>
          <a:lnRef idx="1">
            <a:schemeClr val="accent1"/>
          </a:lnRef>
          <a:fillRef idx="3">
            <a:schemeClr val="accent1"/>
          </a:fillRef>
          <a:effectRef idx="2">
            <a:schemeClr val="accent1"/>
          </a:effectRef>
          <a:fontRef idx="minor">
            <a:schemeClr val="lt1"/>
          </a:fontRef>
        </p:style>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flip="none" rotWithShape="1">
                  <a:gsLst>
                    <a:gs pos="0">
                      <a:srgbClr val="FFF200"/>
                    </a:gs>
                    <a:gs pos="45000">
                      <a:srgbClr val="FF7A00"/>
                    </a:gs>
                    <a:gs pos="70000">
                      <a:srgbClr val="FF0300"/>
                    </a:gs>
                    <a:gs pos="100000">
                      <a:srgbClr val="4D0808"/>
                    </a:gs>
                  </a:gsLst>
                  <a:lin ang="5400000" scaled="0"/>
                  <a:tileRect/>
                </a:gradFill>
                <a:effectLst>
                  <a:outerShdw blurRad="88000" dist="50800" dir="5040000" algn="tl">
                    <a:schemeClr val="accent4">
                      <a:tint val="80000"/>
                      <a:satMod val="250000"/>
                      <a:alpha val="45000"/>
                    </a:schemeClr>
                  </a:outerShdw>
                </a:effectLst>
                <a:latin typeface="Papyrus" pitchFamily="66" charset="0"/>
              </a:rPr>
              <a:t>Egyptian Gods &amp; Goddesses</a:t>
            </a:r>
            <a:endParaRPr lang="en-US" b="1" dirty="0">
              <a:ln>
                <a:prstDash val="solid"/>
              </a:ln>
              <a:gradFill flip="none" rotWithShape="1">
                <a:gsLst>
                  <a:gs pos="0">
                    <a:srgbClr val="FFF200"/>
                  </a:gs>
                  <a:gs pos="45000">
                    <a:srgbClr val="FF7A00"/>
                  </a:gs>
                  <a:gs pos="70000">
                    <a:srgbClr val="FF0300"/>
                  </a:gs>
                  <a:gs pos="100000">
                    <a:srgbClr val="4D0808"/>
                  </a:gs>
                </a:gsLst>
                <a:lin ang="5400000" scaled="0"/>
                <a:tileRect/>
              </a:gradFill>
              <a:effectLst>
                <a:outerShdw blurRad="88000" dist="50800" dir="5040000" algn="tl">
                  <a:schemeClr val="accent4">
                    <a:tint val="80000"/>
                    <a:satMod val="250000"/>
                    <a:alpha val="45000"/>
                  </a:schemeClr>
                </a:outerShdw>
              </a:effectLst>
              <a:latin typeface="Papyrus" pitchFamily="66" charset="0"/>
            </a:endParaRPr>
          </a:p>
        </p:txBody>
      </p:sp>
      <p:sp>
        <p:nvSpPr>
          <p:cNvPr id="5" name="Subtitle 4"/>
          <p:cNvSpPr>
            <a:spLocks noGrp="1"/>
          </p:cNvSpPr>
          <p:nvPr>
            <p:ph type="subTitle" idx="1"/>
          </p:nvPr>
        </p:nvSpPr>
        <p:spPr>
          <a:xfrm>
            <a:off x="533400" y="2286000"/>
            <a:ext cx="8062912" cy="1600200"/>
          </a:xfrm>
        </p:spPr>
        <p:txBody>
          <a:bodyPr/>
          <a:lstStyle/>
          <a:p>
            <a:r>
              <a:rPr lang="en-US" dirty="0" smtClean="0">
                <a:latin typeface="Georgia" pitchFamily="18" charset="0"/>
              </a:rPr>
              <a:t>By Kole Kramer</a:t>
            </a:r>
            <a:endParaRPr lang="en-US" dirty="0">
              <a:latin typeface="Georgia" pitchFamily="18" charset="0"/>
            </a:endParaRPr>
          </a:p>
        </p:txBody>
      </p:sp>
      <p:pic>
        <p:nvPicPr>
          <p:cNvPr id="12290" name="Picture 2" descr="https://encrypted-tbn3.gstatic.com/images?q=tbn:ANd9GcQuauMdvUKTrWH7VdMHSDSj3qBUti2B1Q06XGLEIjA1IHGqhGOBeQ"/>
          <p:cNvPicPr>
            <a:picLocks noChangeAspect="1" noChangeArrowheads="1"/>
          </p:cNvPicPr>
          <p:nvPr/>
        </p:nvPicPr>
        <p:blipFill>
          <a:blip r:embed="rId3" cstate="print"/>
          <a:srcRect/>
          <a:stretch>
            <a:fillRect/>
          </a:stretch>
        </p:blipFill>
        <p:spPr bwMode="auto">
          <a:xfrm>
            <a:off x="2438400" y="533400"/>
            <a:ext cx="2619375" cy="17430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2292" name="Picture 4" descr="https://encrypted-tbn3.gstatic.com/images?q=tbn:ANd9GcQxCzUZ35fOD9Zv-KwmMGj4hzXD5yx2ZBL_YrHDN_jZco5NvBxb"/>
          <p:cNvPicPr>
            <a:picLocks noChangeAspect="1" noChangeArrowheads="1"/>
          </p:cNvPicPr>
          <p:nvPr/>
        </p:nvPicPr>
        <p:blipFill>
          <a:blip r:embed="rId4" cstate="print"/>
          <a:srcRect/>
          <a:stretch>
            <a:fillRect/>
          </a:stretch>
        </p:blipFill>
        <p:spPr bwMode="auto">
          <a:xfrm>
            <a:off x="1066800" y="4495800"/>
            <a:ext cx="2609850" cy="17526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294" name="Picture 6" descr="https://encrypted-tbn2.gstatic.com/images?q=tbn:ANd9GcQD0tu8m3RDX0sGIKwKH-wRNDH-keTUHN5HlRB0u1Q_1_Bz5odgpA"/>
          <p:cNvPicPr>
            <a:picLocks noChangeAspect="1" noChangeArrowheads="1"/>
          </p:cNvPicPr>
          <p:nvPr/>
        </p:nvPicPr>
        <p:blipFill>
          <a:blip r:embed="rId5" cstate="print"/>
          <a:srcRect/>
          <a:stretch>
            <a:fillRect/>
          </a:stretch>
        </p:blipFill>
        <p:spPr bwMode="auto">
          <a:xfrm>
            <a:off x="4953000" y="4038600"/>
            <a:ext cx="2647950" cy="172402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xmlns:p14="http://schemas.microsoft.com/office/powerpoint/2010/main" spd="slow">
    <p:random/>
    <p:sndAc>
      <p:stSnd>
        <p:snd r:embed="rId2" name="applause.wav"/>
      </p:stSnd>
    </p:sndAc>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decel="50000" fill="hold">
                                          <p:stCondLst>
                                            <p:cond delay="0"/>
                                          </p:stCondLst>
                                        </p:cTn>
                                        <p:tgtEl>
                                          <p:spTgt spid="12290"/>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12290"/>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12290"/>
                                        </p:tgtEl>
                                        <p:attrNameLst>
                                          <p:attrName>ppt_w</p:attrName>
                                        </p:attrNameLst>
                                      </p:cBhvr>
                                      <p:tavLst>
                                        <p:tav tm="0">
                                          <p:val>
                                            <p:strVal val="#ppt_w*.05"/>
                                          </p:val>
                                        </p:tav>
                                        <p:tav tm="100000">
                                          <p:val>
                                            <p:strVal val="#ppt_w"/>
                                          </p:val>
                                        </p:tav>
                                      </p:tavLst>
                                    </p:anim>
                                    <p:anim calcmode="lin" valueType="num">
                                      <p:cBhvr>
                                        <p:cTn id="10" dur="2000" fill="hold"/>
                                        <p:tgtEl>
                                          <p:spTgt spid="12290"/>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12290"/>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12290"/>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12290"/>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12290"/>
                                        </p:tgtEl>
                                      </p:cBhvr>
                                    </p:animEffect>
                                  </p:childTnLst>
                                </p:cTn>
                              </p:par>
                            </p:childTnLst>
                          </p:cTn>
                        </p:par>
                        <p:par>
                          <p:cTn id="15" fill="hold">
                            <p:stCondLst>
                              <p:cond delay="2000"/>
                            </p:stCondLst>
                            <p:childTnLst>
                              <p:par>
                                <p:cTn id="16" presetID="34" presetClass="emph" presetSubtype="0" fill="hold" grpId="0" nodeType="afterEffect">
                                  <p:stCondLst>
                                    <p:cond delay="0"/>
                                  </p:stCondLst>
                                  <p:iterate type="lt">
                                    <p:tmPct val="10000"/>
                                  </p:iterate>
                                  <p:childTnLst>
                                    <p:animMotion origin="layout" path="M -0.02917 0.05667 L -0.0875 -0.26533 " pathEditMode="relative" rAng="0" ptsTypes="AA">
                                      <p:cBhvr>
                                        <p:cTn id="17" dur="500" accel="50000" decel="50000" autoRev="1" fill="hold">
                                          <p:stCondLst>
                                            <p:cond delay="0"/>
                                          </p:stCondLst>
                                        </p:cTn>
                                        <p:tgtEl>
                                          <p:spTgt spid="4"/>
                                        </p:tgtEl>
                                        <p:attrNameLst>
                                          <p:attrName>ppt_x</p:attrName>
                                          <p:attrName>ppt_y</p:attrName>
                                        </p:attrNameLst>
                                      </p:cBhvr>
                                      <p:rCtr x="-2900" y="-16100"/>
                                    </p:animMotion>
                                    <p:animRot by="1500000">
                                      <p:cBhvr>
                                        <p:cTn id="18" dur="250" fill="hold">
                                          <p:stCondLst>
                                            <p:cond delay="0"/>
                                          </p:stCondLst>
                                        </p:cTn>
                                        <p:tgtEl>
                                          <p:spTgt spid="4"/>
                                        </p:tgtEl>
                                        <p:attrNameLst>
                                          <p:attrName>r</p:attrName>
                                        </p:attrNameLst>
                                      </p:cBhvr>
                                    </p:animRot>
                                    <p:animRot by="-1500000">
                                      <p:cBhvr>
                                        <p:cTn id="19" dur="250" fill="hold">
                                          <p:stCondLst>
                                            <p:cond delay="250"/>
                                          </p:stCondLst>
                                        </p:cTn>
                                        <p:tgtEl>
                                          <p:spTgt spid="4"/>
                                        </p:tgtEl>
                                        <p:attrNameLst>
                                          <p:attrName>r</p:attrName>
                                        </p:attrNameLst>
                                      </p:cBhvr>
                                    </p:animRot>
                                    <p:animRot by="-1500000">
                                      <p:cBhvr>
                                        <p:cTn id="20" dur="250" fill="hold">
                                          <p:stCondLst>
                                            <p:cond delay="500"/>
                                          </p:stCondLst>
                                        </p:cTn>
                                        <p:tgtEl>
                                          <p:spTgt spid="4"/>
                                        </p:tgtEl>
                                        <p:attrNameLst>
                                          <p:attrName>r</p:attrName>
                                        </p:attrNameLst>
                                      </p:cBhvr>
                                    </p:animRot>
                                    <p:animRot by="1500000">
                                      <p:cBhvr>
                                        <p:cTn id="21" dur="250" fill="hold">
                                          <p:stCondLst>
                                            <p:cond delay="750"/>
                                          </p:stCondLst>
                                        </p:cTn>
                                        <p:tgtEl>
                                          <p:spTgt spid="4"/>
                                        </p:tgtEl>
                                        <p:attrNameLst>
                                          <p:attrName>r</p:attrName>
                                        </p:attrNameLst>
                                      </p:cBhvr>
                                    </p:animRot>
                                  </p:childTnLst>
                                </p:cTn>
                              </p:par>
                              <p:par>
                                <p:cTn id="22" presetID="28" presetClass="path" presetSubtype="0" accel="50000" decel="50000" fill="hold" nodeType="withEffect">
                                  <p:stCondLst>
                                    <p:cond delay="0"/>
                                  </p:stCondLst>
                                  <p:childTnLst>
                                    <p:animMotion origin="layout" path="M 0.05764 -0.01458 C 0.07326 -0.01458 0.08628 0.00902 0.08628 0.0377 C 0.08628 0.06801 0.07326 0.0916 0.05764 0.0916 C 0.04201 0.0916 0.02899 0.11543 0.02899 0.14388 C 0.02899 0.17256 0.04201 0.19639 0.05764 0.19639 C 0.07326 0.19639 0.08628 0.21998 0.08628 0.24867 C 0.08628 0.27712 0.0717 0.23386 0.05607 0.23386 C 0.04045 0.23386 0.02899 0.32454 0.02899 0.35484 C 0.02899 0.38353 0.04201 0.40735 0.05764 0.40735 C 0.07326 0.40735 0.08628 0.38353 0.08628 0.35484 C 0.08628 0.32454 0.07326 0.30095 0.05764 0.30095 C 0.04201 0.30095 -0.06146 0.27411 -0.06146 0.24589 C -0.06146 0.21698 0.04201 0.19639 0.05764 0.19639 C 0.07326 0.19639 0.13715 0.1832 0.13715 0.15429 C 0.13715 0.12607 0.07326 0.0916 0.05764 0.0916 C 0.04201 0.0916 0.02899 0.06801 0.02899 0.0377 C 0.02899 0.00902 0.04201 -0.01458 0.05764 -0.01458 Z " pathEditMode="fixed" rAng="0" ptsTypes="fffffffffffffffff">
                                      <p:cBhvr>
                                        <p:cTn id="23" dur="2000" fill="hold"/>
                                        <p:tgtEl>
                                          <p:spTgt spid="12294"/>
                                        </p:tgtEl>
                                        <p:attrNameLst>
                                          <p:attrName>ppt_x</p:attrName>
                                          <p:attrName>ppt_y</p:attrName>
                                        </p:attrNameLst>
                                      </p:cBhvr>
                                      <p:rCtr x="-2000" y="21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smtClean="0">
                <a:latin typeface="Papyrus" pitchFamily="66" charset="0"/>
              </a:rPr>
              <a:t>Thoth</a:t>
            </a:r>
            <a:endParaRPr lang="en-US" b="1" dirty="0">
              <a:latin typeface="Papyrus" pitchFamily="66" charset="0"/>
            </a:endParaRPr>
          </a:p>
        </p:txBody>
      </p:sp>
      <p:sp>
        <p:nvSpPr>
          <p:cNvPr id="2" name="Content Placeholder 1"/>
          <p:cNvSpPr>
            <a:spLocks noGrp="1"/>
          </p:cNvSpPr>
          <p:nvPr>
            <p:ph idx="1"/>
          </p:nvPr>
        </p:nvSpPr>
        <p:spPr/>
        <p:txBody>
          <a:bodyPr>
            <a:normAutofit/>
          </a:bodyPr>
          <a:lstStyle/>
          <a:p>
            <a:pPr>
              <a:buNone/>
            </a:pPr>
            <a:r>
              <a:rPr lang="en-US" sz="2600" dirty="0" smtClean="0">
                <a:latin typeface="Georgia" pitchFamily="18" charset="0"/>
              </a:rPr>
              <a:t>Thoth was the god of wisdom &amp; the moon.  He was a peaceful god &amp; his main role was to help with the judging of the dead. He did this with Ma’at, his wife. The Book of Thoth, written by Thoth himself, was a book about the secrets of the gods &amp; the Daut.   He was said to be the one who taught the people how to read &amp; write.</a:t>
            </a:r>
            <a:endParaRPr lang="en-US" sz="2600" dirty="0">
              <a:latin typeface="Georgia" pitchFamily="18" charset="0"/>
            </a:endParaRPr>
          </a:p>
        </p:txBody>
      </p:sp>
      <p:pic>
        <p:nvPicPr>
          <p:cNvPr id="1026" name="Picture 2" descr="http://farm1.staticflickr.com/174/409035540_74446f3749_o.jpg">
            <a:hlinkClick r:id="rId2"/>
          </p:cNvPr>
          <p:cNvPicPr>
            <a:picLocks noChangeAspect="1" noChangeArrowheads="1"/>
          </p:cNvPicPr>
          <p:nvPr/>
        </p:nvPicPr>
        <p:blipFill>
          <a:blip r:embed="rId3" cstate="print"/>
          <a:srcRect/>
          <a:stretch>
            <a:fillRect/>
          </a:stretch>
        </p:blipFill>
        <p:spPr bwMode="auto">
          <a:xfrm>
            <a:off x="5105400" y="4724400"/>
            <a:ext cx="1373482" cy="1828800"/>
          </a:xfrm>
          <a:prstGeom prst="rect">
            <a:avLst/>
          </a:prstGeom>
          <a:noFill/>
          <a:effectLst>
            <a:glow rad="101600">
              <a:srgbClr val="99FF33">
                <a:alpha val="60000"/>
              </a:srgb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mph" presetSubtype="0" grpId="0" nodeType="afterEffect">
                                  <p:stCondLst>
                                    <p:cond delay="0"/>
                                  </p:stCondLst>
                                  <p:childTnLst>
                                    <p:set>
                                      <p:cBhvr override="childStyle">
                                        <p:cTn id="6" dur="1000"/>
                                        <p:tgtEl>
                                          <p:spTgt spid="3"/>
                                        </p:tgtEl>
                                        <p:attrNameLst>
                                          <p:attrName>style.fontFamily</p:attrName>
                                        </p:attrNameLst>
                                      </p:cBhvr>
                                      <p:to>
                                        <p:strVal val="Blackadder ITC"/>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762000"/>
            <a:ext cx="8062912" cy="1470025"/>
          </a:xfrm>
        </p:spPr>
        <p:txBody>
          <a:bodyPr/>
          <a:lstStyle/>
          <a:p>
            <a:r>
              <a:rPr lang="en-US" dirty="0" smtClean="0">
                <a:solidFill>
                  <a:srgbClr val="FF0000"/>
                </a:solidFill>
              </a:rPr>
              <a:t>Miscellaneous Gods</a:t>
            </a:r>
            <a:endParaRPr lang="en-US" dirty="0">
              <a:solidFill>
                <a:srgbClr val="FF0000"/>
              </a:solidFill>
            </a:endParaRPr>
          </a:p>
        </p:txBody>
      </p:sp>
      <p:sp>
        <p:nvSpPr>
          <p:cNvPr id="5" name="Subtitle 4"/>
          <p:cNvSpPr>
            <a:spLocks noGrp="1"/>
          </p:cNvSpPr>
          <p:nvPr>
            <p:ph type="subTitle" idx="1"/>
          </p:nvPr>
        </p:nvSpPr>
        <p:spPr/>
        <p:txBody>
          <a:bodyPr/>
          <a:lstStyle/>
          <a:p>
            <a:r>
              <a:rPr lang="en-US" dirty="0" smtClean="0"/>
              <a:t>These gods are very important, but don’t belong in the above categories.</a:t>
            </a:r>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Papyrus" pitchFamily="66" charset="0"/>
              </a:rPr>
              <a:t>Nut</a:t>
            </a:r>
            <a:endParaRPr lang="en-US" b="1" dirty="0">
              <a:latin typeface="Papyrus" pitchFamily="66" charset="0"/>
            </a:endParaRPr>
          </a:p>
        </p:txBody>
      </p:sp>
      <p:sp>
        <p:nvSpPr>
          <p:cNvPr id="2" name="Content Placeholder 1"/>
          <p:cNvSpPr>
            <a:spLocks noGrp="1"/>
          </p:cNvSpPr>
          <p:nvPr>
            <p:ph idx="1"/>
          </p:nvPr>
        </p:nvSpPr>
        <p:spPr/>
        <p:txBody>
          <a:bodyPr/>
          <a:lstStyle/>
          <a:p>
            <a:pPr>
              <a:buNone/>
            </a:pPr>
            <a:r>
              <a:rPr lang="en-US" dirty="0" smtClean="0">
                <a:latin typeface="Georgia" pitchFamily="18" charset="0"/>
              </a:rPr>
              <a:t>Nut was the goddess of the entire sky. She was in love with Geb, the god of the ground.  But her father, </a:t>
            </a:r>
            <a:r>
              <a:rPr lang="en-US" dirty="0" err="1" smtClean="0">
                <a:latin typeface="Georgia" pitchFamily="18" charset="0"/>
              </a:rPr>
              <a:t>Shu</a:t>
            </a:r>
            <a:r>
              <a:rPr lang="en-US" dirty="0" smtClean="0">
                <a:latin typeface="Georgia" pitchFamily="18" charset="0"/>
              </a:rPr>
              <a:t> (the god of air), separated her from Geb.</a:t>
            </a:r>
            <a:endParaRPr lang="en-US" dirty="0">
              <a:latin typeface="Georgia" pitchFamily="18" charset="0"/>
            </a:endParaRPr>
          </a:p>
        </p:txBody>
      </p:sp>
      <p:sp>
        <p:nvSpPr>
          <p:cNvPr id="9218" name="AutoShape 2" descr="data:image/jpeg;base64,/9j/4AAQSkZJRgABAQAAAQABAAD/2wCEAAkGBhMSERUUExQWFRUVFxgaGBgXGCAaHhsaFxsYGxwYGxwaHCYgGh8jGh0cHy8gIycpLCwsGCAxNTAqNSYrLCkBCQoKDgwOGg8PGjQkHyQsLCwsLCwqLywsLCwsLCwsLCwsLC8sLywsLCwsLCwsLCwsLCwsLCwsLCwsLCwsKSwsLP/AABEIAOkA2AMBIgACEQEDEQH/xAAaAAACAwEBAAAAAAAAAAAAAAAEBQECAwAG/8QARRAAAQIEAwYDBQUGBAUFAQAAAQIRAAMhMQQSQQUiUWFxgRORoTJCscHwI1Ji0eEGFBUzcvFDgpLSU3ODorJjo8LD05P/xAAZAQADAQEBAAAAAAAAAAAAAAAAAQIDBAX/xAAuEQACAgAFAgUCBwEBAAAAAAAAAQIRAxIhMUFRoRMiYXHwMoFSkbHB0eHxQgT/2gAMAwEAAhEDEQA/ANU/tXML5Jcl2feJ/wBwjGZt/GM/2QBOiQSOlSPN+8eQn7US75UlgGdZPwZjaL/x1YqJKSesz/8ASPGX/ih+FHrucT1knbGKHtTKWJSEg+QDjSsQvFu4USofiJPHjHmk/tBPY/ZJB/pV65lViZGNxCySyAf+Sjl+A6c40j/5q2SQ1iLhD2diE0CcoLWPN/1jESk3yJf+kHuGHEO8K1YjFKbeUD+HcFNdxosnB4tQfNNbnOPPmDf4RqsOuUGf0HJSuu6VDRnp8omXg1LJYK41SfneEH8AnqLrUclTvLVZq1J3RGk7YATLcKQkEs5USATpXhFZElpLsLPLoP56FIADgNd2HHi1A94WzsSW3lo4fzEfNXwhPL/ZpAICp6EqOhDNo9bPxLRvN2FLljLMnpSDVik8w+64pzioxiuexLnLp3NzjEG81FKDezCum68WVtiSQypyQ34Flra+G/0IW/wzDCn7wpRNAEpWXPdAjRWxJYOV1Kdi9hV7nSxjVRT5+fcjNPiiTjZNftc3IJV5jNljIbVlJdvEUf6APXxPlBn8AlMdxyPxH5mkBeDIACpXtE0f3WuVAEpVW2h7MVUb0G863on+PIuUTH5FIt0Bii/2mlh/sV91gHz8MxypimDkgXZktxsEN/aNpc1CmdCQSopO7SwL8ag2ejHRhBlW9dxXLr2Apn7TJZhJNWvMf4IEUH7QgpIElP8AqW//AJw3lTU0JSas4SAC7WLs78o1E6XVhlN2YF9dC3O8VaXHcFGT/wCuwhk7amMwlIA5BZ9SsxdO0p7fykt/y39T+sP8aoID1rq/nbk7ROImHJQk2anEgfXWJzRrYrw3+IQ/xLEkk5A7/wDCRrpVEVOLxQ5U+5LT/wDGHc6VQggjpb1jCdcC3a3lDTT4E8Nr/pgCsZjG9pQ/zAW4ENHJRi1gnxF//wBWezUeNcZNIUEAtz16PcRZGNUhNkkleV1Vsz8K6P8AnF7bJEZVy2DK2bifvE/9RR+tPOB52Emp9tYHIrJ9DDXHlhUFTMwNfLyjCRIChWjamj+bQRb3CWHG6QuRs5z/ADE30rEQwlYM5jb5tSsdFZvUlQXQaqQyTlAFAaW5BqaxITRwsopqlxWwH9o0kKDEE1YMQCQOdAx84vmLAl2FXYpDB9NW6RwRZ2NInEpmpluhQNnLPTkCKeXGJXh5yglJAzZSKi7EVLChb4wQJEwsrx5uRnos25B/posibL0zk8VMS7j8TNy5RSdhQunYOeBVQYAmg68hxi2Gxqs+UBuBDsw5a3s94ZjDoocsumqpiQfLRusE4eZLDupLgsLagGheKctNhUBjEEpV9ooZDUZQLAKHF7iAMZPdGYjM5IdsxAJLq0sHhqmVLeY6kjMfvjgw1vfWJloQlFdCRyJJVQcS3KHFrdA1Z59OFlzFHJMAztRUsgiw3SaH5QdtAIdCVy1TBYEaW4g9WpGicCge4A9KhnJJs9OXaLKSaALlo4hRSD/3KFO0a6JEGU2UiWU5JY3jlcA0Gps/yi01BQ+XMqwLsBS1q+cbLlqBH2iTmqyUJqK2VXRxQ3B1BgXE7HzlySOTAkNqkm3WC+Rv0MlLIuhNOBY/+ML04UsigdJNjdyTTpD9eBBAKmATWpAr3jvGQ+QFLuA3NrPlZ+T8r0iHOthuN7iUoclkqNdaMeJgqRg8gcsXWFejN0aGBQCHSUlLUIevC4+MRNIspPMU7QsxVCmQgl2AB92vACtuIi0uSfCSkhJKQz10DcKfpGikJBTmCmJbMFHdbgkCteY15QYNmJAJSXJD3u4o2hi8yJURZjsOVMDmA8n84yC1gNmLAXNPh2g/E4JRLgyyKXAUX1615RmcEENmWHNEhKAASQaboDWhKSYOOoLKlTFqcX0LHX6MFfuqlKL0bhrw+fCGODRk3bhybRXa2Lysw3lO1LDU2uXYcwTpGbnK6ovKkrZ53aiBm3at8dfy7dIqcKT4Tvd/VzaGaME6QSAxb0+EWwk4FctLD7MLfVypTv5EDtFKZDw+vJSZhMx10u3ERqrZ2UjvSGmKKTdRSAH9R51hfj5hoU+7+IW4MHgjJsppICkSFJU5F7UYXFX6UrExAxZuBcqrUu9WsNfnEw3fQlOJoJawf5aCBrnUD3AWPQRqVjKRlRmIsh6X1UoxXD4NRWpso/I/Kkb4bZzTXJY/3jHQdMLwaT4YS1GZ6BwxoQCWi2G2cgodaWDe8RpT4D+8F4eUASylUvmNORYhmikiYSgLWfdqSDYO5OpcROZ0XQJOw0iWxyEjTLTr7Xwb84vJWl1DKGB9o0eiQGBq3x5RsvHSsgZYyg0JSq7f0v8AVYriZRD2oHJc2YGNoa6MmjJGMmiYyCDLo4sOag1yxZ7RZWLCdS+ZIHLMolZ/0howROK0mgSeNX5ENrF5qFBG6CoqYPUtep70isqEEqQVAhU5agAaZSB0t9OYtiMDKWUlSSolIq5HMCha5gfwUDMQlYItmU4sasA3Z4aSMGcqTyT5tZ9e0ZxaXJVAn7hKSGCded+v1eOMlRU7jJw6FmP6GO2hizLyhIeYogJ1pTQ3JsBzPCNZeFLAKIJ4CldRan94dgZzggOolkj0HnxYDi8I8wIe5AVMP9VgAR+IvSCcbivFJABCElkgalmzO2otwB5mMJqQCJeVs5SL8FfR7RO9FDbCycqUij5RX4vURywCLEcf7QGdqKE/wlywBoXcl3ys2htrXhB6VAs6SODimnl5RMrjuNNMWYiY6cqikbyjvKA1ItFESkuyJgZvYBJrq2g5v6QbiJRWAAgKqq9W3jp9dowTgilqFIJYlPlRk14V9LxrFprczd2YzpANFBOVnObq4JfrSC5eHQUu6SdC78RQxyMO6apzJKRctQav3jPCgPlSijvUmjvX66xLl6lUEHD0qavSsJcasmYaElLJvwvzbMTDnF4hQrlJCRViz8hSvR4SSBnKlEGpJpqST5QRbabYS3SNhitzdTzpcczGGzU5pqi1mevH+0bKdIG4a2cPQ8YH2eXMxQ1Ue7N63rDiruhSew0mYoZwzmhDONWsbGvrETA43VTQxYgAP0USeHARmiSolI59bxbD4Fs7p9nXKPnUxdpcids7F4bMxCVABRu17EOCecdBEiaFyyMiULQoJUlIvqPp9I6M5N3vRcaoCRnDsh1EACp48zWsEYdawrMpIzcB05xdUxGRyFCoDAsC7OTqa6xeUnKoBCSTS7ihpo0Spa7E0Wk4ipPhniXNLV1eC5q80tR0KGZ30Pm0EnMagjIxcqJHTVmfVvKBztuShCgkLUCMrsEjhQ1J/wBMCtq0hNnnTKdCQ3+Ifglvj6x6lM1IL6mgbgAG6QgxmJEgIIImb1stXo4NKW+MOMHjUznyDKqpKVe12+8OY7iNZeZWJUnReerKopNXJO6CRXQtQeloxlYljQlyElmegJe31aCVYdq5jXiAz6afBowOzUzEgKzBuDCocEgtmFecCS2GwX93ABYrs1gKsEjVy/zh2hDJAKqU0PCAMPspCS6SvMNSp/i/pBazQRbi2JCnaoT4qVLNAkU5ErBYdWMaz8S2CCndSkJHOtPPLV+RgDaaTNmpSjo9+ZPQCsFbQw4ASoM6CEs2h/VoHhiTF8ueEsMyNSS4OvDS3rE4OcV4kKqyElubBn81ekdNnJDhyC5vUX7+vCGGxsOFmYsDdokHo5PG7jyiEktZFvUUbWnEqJILpNGFWISQ+rBQNecOgtRqSw7/AJu0C7b2axz2DMokGj2VTh+UdhcQJqQkqZSadQB7Q7B/0rDbXQlXZnIVpmPtFgFEVc+d3giTMSoVBUoGxzFiDS5s8ZS5ac29MYAmhDC5sSW7QRLRLCswWDXQb1SzM7tq9KDtA5IdFpc8ZN77ouOV/rjAUhRQHTZzy1vTtBkxJyVFhR305P8ATRns4ApIUWYnyfTtEuq01KQFiMcoMTuuDQ+0ohgGHmD8oTGYpKmClJN8ooR6GG+1tmoJXMQo5mqCKMKUGmlIAQlSqJU4FWe71c1rzfQRpHLV0ZSzWL8TthbkKUvqS4I50HSG+wsekIKGdZdVbEcu3enCEG0UpUu9BSKZilIY66BrVdxq/CsbPDi1tRyrFlGXU9hMxIU1CQOdPr1jZSArel0WkU4HikjUH8usL9iY9M2WRMqUgOwYEaKA0fXgeREbz8XLIyoSRbrrTvGShsqOvOmrLYdCkiYpSQM6wQHBsfUR0Y+OkBmqCXd/nzjopxCMkiy8WN1Lro1MvSlz6Q0wE5y/EWI4M2p9YshKlWluo8KmvENAm0pcxCWKarIR0d35vlBjkSi9P3KbaIxeKM00YSxwpm/EWuKUHfUMDMGa1ADSvGxPlBaMEsMMpcAZQ1AOQjTGz1sApADKuGSdaEt9NzjVNVUSK1tkSZAmJCGDlyzUDXVTpx1i8/YCm3CAoWZBTXjct1hfLWQoKBU6PZYgmvozPeGUva04hweg8JDA8iUk/GBXF6d2U9Q/Z/iGWPEBzgkE2KmNFEfH9YvJQQ7vVSj6wrGOxCn9vnRPqkob01jXDYjELBZxUUSlIuxPuk8dYG+tfmCsarnljQwBtOc24DXUPYcORPmA9nEW/dprl5qhrVakt8GgPD4UFZloUCC5UtLnKCasSKuIqMr2Bprc12VgMxKgDUMk8hcjqadoExGMUAULLM5Ygk3YXqwv3HCPTYfDgskboAYdI8/tITFTVoSSACGNvZAcGlzU8oM7sdAaMGwe+rs9OubhxikiaZSs7qSHALbySDZwFg936NBSSEAZvaJNGBzCu63M9u0CbXR9kHJdahazvSjMzl/9PGIzNtJjkklY5RMVNQAoMCLB2Y1FzWkeexOzfDmBLkvWWRY8nFiNDyhmJylIKJcxQIC826BlSA98uYlzlFXZJtoRJkImAyiKZUrDBmCtA1QUqrTjBny+wqsE2dtEVCjlOtgD1csCPI6NaD5uPSbTE14qGnQn9IAxOzVpICwqaA+VaCM1PvA684wOQVyTg/8A6b+uaFo9f0HqgnEzwQwWkD+q1+57CAsPiQLK43Str8gTbiNYuTJIPtpPOWo/A+sXySc4SskGm9lLM3F6cOUUppcP8hU+pQ4kJcgg33QF14ByhvWFctLJZlXdjqxrrYQ42jh0oSrKH3TUAG4oX4HjC3BTUkEn09XcxcJqSzIiSaaTF/7okqNCoBRJGpFaxMyU9AgJL8CfjBiMPvHdUalmp7tm1LQQjAJBIIKmv1LFrmwu0W5pMyWFYBhZKpcxNDvHKeDLp5PXtDj9zOunPXh5QDtNKUSvxGiavQFypvdGlbx6GXgQRUtyB49YnxFVlxhTaE6t3nX4x0PZux5X3mPDj3AMdD8SEtSvDYXKVMLszEah3f0hdtjGGUuQogkBRJFwwSQTWj1hlIwv3VqYDjFzsVM8jxMygkEirXbh0jysPESl5tvY3ktNDAzSsBSHCSCxBLPxYajgwjOYpS00ShZsoHMC1a004GN8bsxOFSFSs2QfzE+1T74uxTrxBMYzMQsKK0B1MKBOYFN3rozEHnFxfT7C3MZcoISc0s11AJy8hV+XT0zlyVoTmY1okG7qVzNPWDzjiQ4KS4o6aV/qS3YNeNdmzTNWXCWkqBJFXWQWGtAK04xWaT3XuPYxk/s8JgeZMm5nZVkgdGBLfVIMwf7NSVDMVTDlJSGJAYUAPCG6cQlIc87B/rvSAsPMUQSGAzLYknVRo9ucGectdjPQpL2FIQXShCq2JzfG/wBXjf8AdkEVSEn7qR9ej6xQ41ixqeAII5VjJM1Q3lpYVIISxI4vS3GLjHEatvuAanDBKRYA6N3Ytd+VIXTcImZPmkboSEklrEtQvQBm4PXhCjE7amrdSFFAuA4BbmpQJJbgw5alfjELmEZlB2Htbzk2NXY6PwENYck/M/3GrNE49SixUElz7IzJOhSWdw9jzPWJlTJSpwWpQPhAHKxSVrNEpAOguTRg3AwPL2cal1C+Yj5vbyjFMsh0gUy1Vctzc0f4N3uo7RY2mNcNi0rnqknJvDOfCWCFm5SSA5YF8ub3SK1g3aqTKXLmtQKCVPTdVqX0BYjoIQyMKFvmVYVBDh+4pRvWLIdKfDJzSzRSRYG6VAaF2tcHoycE3o/jF5q1PUTJbmoFLmzNQi/GLIloAJDklmYP6n5QDsvaYmy0ZqkAgg65Rfk6cpvrGk7aikg5UpCdBWvV6xCwpNUOzsRMIq5qBwra+tKPC/DYlJQUqSDcFwDQk0+HlBKp8wkkGWx5BxwFDA2EQACD+Kv+Y1Av0ilBLcdieU6c0pTgINCQXyHlex+MWIQknKxa5KVAd8xgnaUoJaY75CASfeQS1W4H5xsUyk1VQaDtzfWttY0k3uhRS2YJhUUzKmJrolN6Mzgf2jFUrw0AkZQA5oQWve/CzXjsvizQxZA1LX9PK9YYqwWdaJZ3srTJjvb3EDqas+kO8u79fYnjQUJ2LMxCsylJS7MmtANOvFzcw/QyR7SuRoHPYQzk4UIc73LMwHxL/TRkAgl2u1WB/OB4t+wlFIX+M/Xp62joLnJCS+UAamgryFRfnHRnd8GlFjJUi404U5chDTBY1ATzIArzgFSpitCbUvbtWCZeGU1UxEoRl9T1FYZLetlceh+NIQYiQEJVLBI8OqUvXw1Mz10Jy9CIYiaoEByeUJtpzSZy1UBBDFylgkBJANxUHtpE+Hl6BHciSggUXlFWq4PztGuyMYJIWlRyqUsqJykguBYCvdmreME44M5If8QSoHqcrn0hxg9nrnS0rz+HcFIQgpoSHDg0YanUxbk1pPb56ag64N17YlFPtoI0LEqzckqq/MpHF4HwKxNzAAggqLqQLEvoo3e394kfs7lU/iIJvVI83BB8jBOz0IIUVNmcggOPZOUMS92dq3jNyS0j87CNZGHF0kHqGc8QxOUesTiZyFpIGtCTpdrl2guXOQC4a1Xd3pehPmPLWcQhACpjp3QSzcAS7nytC8TqmI8Z+7MJZNCcot95g/1ygA4ZZUHOXQniQW41Y6w5zulAVxlig4lNQWp8aQbtOWEKAuia5BoMsxIrrZSa8d3rGyxJJbFtK6PPKkbzE9yAbcKOQe3ziJM9WbwyMyncEl36CzjppBUxYQ5YGoO9qeTF2bnHScZLm7i0BJDgOd0mjVZ014+cDk96HoDz8eZTJybpYTCpiWUHy1H3a+UWOAEkOkUCwocN0u3pF1YFKklD7gUVMCKKs76uGF2pBK55ErKQlwGzUcszOLg2HPziG8v087hV7ldlpEueuTTeJyknUOUkB9UlvKGS5JSKnS9CPyblC7AIStKF5d9DJehP2bgdDlCfOGsxSmcgq7W7EVjV3FkJ2BTtwElRI45CW/0B8vEBmgATkJJBWApyd4MCCXdJ5g6tB2KnlSSEguXB6cbv9PCuXsiZMSEZ0pTLLDdzHz00pygjD8QN9C+OxstcpaPbUoMMrsDo5LasdXaMJOyiQ5SVlqJFn0FLn0grDbKUg/zl0rSxYE2dv0iy8PPnpLzGRwJEseQYGByyryul11D1aN1yUS0jxFIS3uu5ZnNA7d422fLUAVM5mEqUdKsyeJAFB0hb/BZYDBcphqFpPkAqGWAmfZJrYNQipG7XyfWM3T5v3HqwrMSbO3lWB0YZQ3gwcWNddA/xjaXLJoSNf7HWOSlQSA1KP04akXgdrRMDpM+5zMHaoZjSj28uMdFMZIUr2W0pw53+uUTBkjLWT7hZvJmhNyo0sEpNuAzhXoIIl4lwDkWeIIAPVqiKTEA1G8TwCuBqagdARrWMpcxi7n+l2fkHA+jqYyjGMvMxML8WWkKWTMJy+yQyQEgl3A5s9KjRq+cVhySWUSVOQRQc78/iIebRLyVOpVUndbkwB9PKPOoRMIIDgDUcOArFKt7/ADKjoWWgPvFAIa6Ug/Dej0eyJzSEjMGc2Z6qJsLXtHm04EghSiXD3L3+vhDrYWD8RCkmmVT9lAfMG0X5auwkNpaksXNuFvjA2BUAgjN762BepzHgPhB0jDpQWCVFqOyT6vx1aBcPKOUqAGbPMFdN9VH7f2jCUoukiDCcos7Gn3Ukjt+sTPnAYebUg+GqjFvZNjrGiMSUkZqnWlhyIim0cQkpKMlyzPxepartXtG8ZN6NAxV4DzZCH94P0SCrtUNDLb2GAklYNZakqpWgLH0JjsFhwJqQwKkoKiQdVkBI5UCvSN/2hmjwVoyKLoOZYFB/UPa4l2YfBRm70HLc89PShVWcWqOECmRLSWAYqbmwNO14NVhTvZVMRckVIe267C169GMY4rCOkgZSdWUMwpcgl4cKdKy2MdsYMJRmkpGcBgAl3qKEQrSmdlC1SkqehSh0qSx0CnHO+sPsNiQtCSEtmSCW4m9AaVeN/CBOUp7gfKn0YFJLSSsgS7BzoCxkVVZKQoVIITf61hwvEOC6Wa5+vlF14YZSwFeJvGJw6SCSoc2PDj9awNxnrVAgPEpHNrgt9eUD4O6v6jryEM0SAoMKdEktUNo3eKypIBNqKLsODDjFPFWWhpAmLByKpRj66+dI89icIlKw1Szmha1Bap52j0m15jIykXIfXnTyELl4ViHAL8aA+tKReHOgasARhQogmnpdqkv69IZ4TDEApSBSvnWjc3ji1wng+ty1+EMtmzwkKDG4rwzBvlEzxHwh5aR0iQdPotqw+fyjOTNIHJ7f3hgcWDQVNetIBQqpob8Lca/KMlJtaoRvImhuOhpXRvr4R0BGQtSqMAObcPL8o6G4QvcQZ+9zCl8uovq9zx+FrcaYXGDMc0tSctcxY82TYB+LvGGHKw+8LsAoOlIcaawRLxKUgEpUTrlSBbSl+R4CpjjS4aKZfbs55QSAzlJoe7eQOkLcPMSzBybD3a8jTzf8oP2nNSrw6ZC7tU1ykV4s/GAlg5nGg4MFPaos1NNdYOKKjsWnSiK34UppdzQ3Zv7k7AXlmKBN0UB0yqH+70jPx1JQT7Ki1VOpIu9Asd2YWqY7CyiMRKUKhaVhxzS4IezkfrCjs/YcnoeklTlAk3A9qhPyZhweFuyZzhRB/wASY1CB7Z7GgEMJimFQ3SF+AWQknKGzzHBLe8p9YSloZJBvigXYngmoN/wj64Qt2pOK5qEgtlGYvoD+gP8AqguSsOKAHUE2F2oeHz7qJyDOmMPZmF1tVpSCBb8Qyp/zKjTDvj581BIY7HTQzCzzVZgOAHs+lf8APAf7RYxISZQDlQ3tWSeX3iKDgHPBztrbZRLlunKXogcWqSRokOOtAGePMysQrMSXzFySWdzryJrTkGtHTC287Xz+hJWWlgBX2mUixzOb8O7QXiJCACdGLbvHppzgMsVByOHWt6/DnG68WwDEGg6Fn66/CId2mtzcYfs6pJk6OFLS/d/m19INngK52v3IuYE2DOBlMGcKWK/1Pw5wwE9Y9pgOLiMpNqTZlRgvM1UjvT0fteMmYPlTU31J7X9IP8IGzqPprS9RFFAszAduHbvD8SxAjO5Da3oezQHhMYsKU6UsFWUa1CadO0MUkWqe7N5Hn6QPhyHUOCjW1WB+maBTW7RSFm0cW60JIY73s8mFGH18RSlRNVEJGprTmGcV4RvtWcBPQAkk5V6tcp016Rth8EcrqUlOtTlAHMvwjbxFCC9f5GjNOVLXFKE69KkfAxTCYkeLyUkgFjcEF711jWSnOKKlqTV8tCGq1WJf7xd+MK5eMaehlB3ZnBYqBDcGciHFJ2vQJbD1E5buFZuO7YG1Hdtb/NoUuYQSE0rYqDk8Gb4QbJxSSB7BarXSHfVi/Nm0rEBW84lhT0zOKAn8Q14CJUn0INcIlaUuwBrQgv8AEHjwjoqhRWWzZRwDFuTgU16x0ZOCf1foJgyFFxQ05sPStYY4NOUVPd9flAIxCfYBykXzJIDWfM+VzoOcEy6cHAoSq+lm9AzfDznJmjF+2AAUlJahegs4tRjQavA6MV9oiUF/iWWSDkFAAQkHeLCmjkUi+MxgE9llKSkJCQSLi9WYMS1u4vBeycMF55jHMotXLZJZ6hr0a9BHZBUk5A3oYzsQoKCZalEKBFVFRSoG+8pVW+GkL8HiZn7wkUJGZl7pznIrgA7VuS3xa7Uw6UpzIS5SQSUKTu1qKBjwd66UELkYj7ZKTLKN41KnUFK13WB/U1jeMI6ur0JvQbDFLcuKhqEet4nZE1pZd3MyaWBcl5imZ9O8ZycGFUz7o7h/ve0zvGWFw6slGIJLKBs6lPRmFX84zk8Nregoxx2OE5akJXkQgspzUkFi5FVbzgIDuQ9YJkNJlrmrLEsMgIej5UCpD3JGjnQPA+HwsuSSSoGmYk+6BqS3w5NpAhxUzEqBTLzSkOlKaPzUU1qbtoABep1SjVR+lc/OWGuwH4qp6lTFluDAskaAUoA/cubkwb+4qZ2KhcEG/MU61gqVs8j/AA1JAL+zbq9POtYhUhiTdzVy5/pTu+g/OHLFTflehaVIWqf2UAKobWtpd/SMTOVZQCTXm3pTsIcYhKA5IU1iCKl7JHB7O+tY5Kkf8MWoLMNHIDf2iViLoMx2ACnOMwZwXtcM3/aIcTUFSdxTjiAT5P8AkYRycSlM85iAlQOoFUqDeijD/Zm05ZUQFglrV+DRGI5KWZK0QykiSsFyoimo16t+saKSSmxD6hR8+MGzpqKEjWnm7AX8hGM/HS9VMbBzXSjXeDNKXBAIZDVBL8yVdi5p0gfD4feW6nUVVDch8KcusMUKAS6n7/Cn0IHk4hBK2Iqai2iQ/EhtYVvoUmea27IJnAhzlR0uXbjYXi2PAQlCSouBnU130HC7l+UG46cFTVJ3QwS9n3kilSGAAHHWL4aTLmzF0BILJcOGAGtGrwc8gKx0xmqTaukNql7g20MOcoWhNQXOpU90lzQMegIhdtHZhQXSoOCk5R7QqFV5/pHo04SaHBQsBV3Cm7C57t2gKfuoJUMxchyakpNgMpNg50hLFaqtQpMNlKUlTe4HclNQ1QxelGajmvCDESToXpXp3B9awv2djUKSCtJJCXDiu7uEJs5IbzETMmrbdVkpqyugbl6PGeRy0ehLGZKxQNSpLPytmqX11paOhXLmlJJJUom5AdiOJZ9dfKsdA00FEollnzK1uSfNyfj+i/F4wbiXBT4iQSLMHzOCK2tUdYMUpaqVZrAD526tCzGYdQUl6BIWan8LMSeto4cNK9Wag+GmJWyiEvccs1XazDSHuykqTJQEipTmchxvOfnCmSFIQpQTUSw1XckMAPr4x6fDulISUMAAMwOZ2pozcantGs8Tou4pAuNnTEyVlVaCvcWhFj8SHcBvDILjXrXrQjjW8P8AaqAuUtKScxSXqocxxFwDTl1Cudj5cyWhRoVoepDvYjI2ZTVq9KcYcJ80KIYmQtN98aBIL01uxLV5X0jbCbMOQOokkqISxLOTRsxpfytG2HxIKEEkKGUPUOKJIAA48618hUoZKlBySVdwCRQX40DueMLxGIvO2cmajKoFaAXLAsSLUDOQez841lfszhhTwE5tWSQw0uqvn2AgiQtWWoYAWapNWc3D27GNJM16FzwPz43sOHd3Cc1pfclgc3Y+ESRuIllqe0/V0ryt3hetZKpiAC0tWUFs1ClJOZTKKqvQkt2EOZmHStgWZ+OnEX1+qQol4FGYqBSBmIrWuZTsTUilLWMdGaKVu2/zHG7CcFhgoqoFZABUM6jeoSCWDUpc8KZ4oTELCMpUiYlWUVdKksTYggEHWx4PBmz8IgyszBWZSlVUfeJa1qMKwFtnETEgKKZe5vB1ZnoxYNUNpGcfM6Xfr/oXqL04JRmpzEpJcAMkaEtV3oOENcNs3walyGruptyo6umvF6HzeJC0THWapWCziiSRmZNCwBbgYbTpqszBKi9izDUVAI1BFhHRknKvNoDYb/FHO4MgAZSipG63u5EgueQN+8TKxIJynMTdwaPwd370BL6NAmF2VVwFBRu4CfmOQvrET8EsMFIsxDAuTzpRuIeKyw2TJCp2JBJQFpdIZQU6mBraqdQLu9+ED4ZRlhWYpQAqhOYEgBLsl37kE8a0giRJUoEBOUdKOeNbv1eMlSSFUqUqBBoSN0B3qPL1pGeZR8tjSF0rDzVTlLSykqWo5XrQt7w4DSvFrwXs7BrWgr8OpUsZgsgAA5TUBk2uq3A6LsAv7IzFFsqSsVIbNVnAcVFrHjG8vZAVKQixYOoezm1SXUC+YmgEXJ02m/S69/X2DjQcKxMpH2aTLVMdz9oommmZIGZTaEHUNAUqaoKmvL992GZTZwDdI46tAWF2epCwwShKfeoSdDxAOlm6xsJ2SerIr20OS+Z1ILF2dyxHlEThFaRd86hG+TfZ86YFlJQE1NqAJWmjUJO8kecGSUBKiAFZiagEq/zHMWZiNenApJWJV4qiSSEeCW5OoMQWdn5Q5lIUFkJUoAgsAWZnDh3Dg+pMEo6jNVyS75XVqW9Dlav0WtHRmoBwElT3ZSvap7wFDTU/J46I2EDIxSNGroW05Uf9IWz8UPEUkyyyZKsoSBqavvBvZ72i/wC5JS+UVOqnf+2l9IBlrJM9SixCcocFzlQ9xQe17OkcsMOO6NWxjJ30SklxmKLF6J3j/wCMeg3hYsA9G/Vz2jzOxkLK0ijJQo0anspFxHoZOHzVNOII/XSMsWovcJFliYz5g1yCHHfU8q8I86vCqCpqMyE5VZw70SuhCSSK5hzEeuElJHspLchfU8jzrCLaeAT4iFlLg5pZq4IIdNbBlBhwd4eHi7kJhGyBllIBqAL2GoPwqYnZWLlE5Uyy+8rNYNmIBAYEgg0oNbl4zwhC5SpbAELLuCd0gKNWuQSKtd4psmUEBQCFIzV3pQAfgCg+yzZcynimk1JsHuNRMST7D1cMPU5qv0vakTNwoJqctxlcEdS1/LUiMJKFBVApPIO3UV+AHeDcuZJCjvCzfk/60qIn6dYiYLMRkSSVks5JBPuh8rAC9auO7x5/DbPVlrMIOXiaFiTc8+EOtqSiJSnWqoaoFcxCeHO8C4xB8FYCyVEZRSjrZI056R0QxJJe5SMtm4ZsPLqzoS/QpD9Iti8FmlTHLbir9DBcjCkAJUqgDBkswFve5fpEzcFZlE+nwIg8TXcOKEWPlIWgM2+gNfVLw5wCnRulNWNAR7QCi7czCPDygiSm+6Ci4pkJHaoENdh1lpL+0iUa191tCOEVJLLV7MHwxp4TJYsbU9dRXvELWcpLEtq9fN/rhF1YNz7VWsQNeAB/P5xdVN3MTxcfImnaMdF6kijFIXMSrOCEqBBzKBpYioo3CPLbPVNlpWFFZQUqIK3SWCFZVB8wAIGVg1+ke/mySRwDaFiToAQwbV72tHndpYOXKQoBJHiEJLqUxJNXClGuXMXagOhLR2YOKn5a3Ja1sUhf2cpAS2dQfV8ldRUUSHbUx6ETyBupc10YXrcN11PEUhbIwwVML0CEJAyvdbk6GrAQ2ScguSSLg25kiobkCaaOIMR3ol6loviGDFRYD2hmyjyJYF6W5aQqxykibLJJNSG03kmxPMAUpXnVpOxaGdlFI4JUfiXJ5MecJtrrHhkpDBKkE7opvChYddeVIWHF3TXoDdIrMSla5gAclCbV++xoR84Z4RSVMogbwBsdQOdeHCFWCmAzF0SqiNAB7xuOfOJ2bOSUMWZClippQkvxsRURpONKvmwrHU5ctyDU8MpfyoL62joCXhEqqkJZ7hgKcjfy6kREYtQXLGEysTJVVCyovbNfpX84Cx+KRLRMOXKTmJzTE5iV0KspOYlrAcBDWXMTUBb9Q57lTgdxAs0KUWQpSTctR6BgSKN+ccGG4qWuxQmn/tHhQpK0TFZ00GTdA/z5bcqub8isP+3CDRYBepKWSoXuASknplLt2LTs/EGudgLEpzkdXFOxi/gYhiDNPAjIwPNlIHq4jqUsFqt/v/RLzMMwG2cPN/lnMpIBUCgpIBejgEepi+2cZLTKzbwAKa5AwJUkCtCAHe3HWFxwiiC+TkVSUK8msO3eBJmzZgLp8Anj4MtJ7PLe3xjPw8JytPv/AEFM1OOkg/ZYqVLWWcFQKFAcTZxxe3ppK/aKXLrOEkOaqkTElX9RDKfmCUvFZWCPvJ6/ZSPXc+Ji/wC6KYACWxO6FSZd/wDpp4fVY0WTZu/nWgabG+B2jKWSmUUro+Vt5qOSLX4P1gucsEe6PX0H6x5xODyklaZaR7pRLCTSo3vDSTUG1OMGy5dd4KOlW510tGMsON3F6BlCtoFIQGUCVFFm4uAeFoomWHQm+UFemm6kVfUk9oouQFFCQ4clTAXApx5t2jbCyc2ZYcOpgSH3UUHmQT3iHJIfAQhSWv5/2iVFJqK/OM1Dp3DfKB5ksk6fD5j5xEUmwoWTJAeaDT7QlmLb6QqrCz5q8YO2YwTKcHelIYN90J5c3+qgeAPFWlnORJ46rHE8LxqJwRLRdwgOwq2UWqG04R1Nt6L0HQxmzBRwS76BhxNqntFJmLkSjvuCRupIILcQFJAbkSNIEGIJIFX8w56hyORaBzhQq2R1DMc0tCiSbuVJUewOsXGNPzEtdCuM20llBJkyczv4sxCip7koSopHd3aFa8dh84VMxfiEMzBTDkN0ACGicMtmyIHACVK0/wCm394hGGWCNyX0EuSSf/bHWOmOVbPv/TZLUi/7PzzNE6YkLWgzN0NcZUiprl0JYaQw2nikS0utXhtqoqAdXQErUz0NnL6CF/7m4Ly5QPFUmT85fGIlbGWFf4AB4SZQp1Mr0MZuUM1tpL3+foKmCTv2rljdliWzMVzVV7JQaeR6C0CzdoSZjeNiyQK5Jco5AfSvMCHc7YU4gMqVZh9jLt1yxlN2BOZguS/OVL/2Hp26RosXBX0yr7/zElqXz/TLATJS5xEtXiI8KrEkhiGdwKnMqh4QTJ2SApR8NbKLlykg0A0saDXSAjsibdcxDD/0EKe1WMvm2sESsMhtKgEhJSgOKOU2B5CJnOvplfz7FxTe4SZCRTw0tbKlS2A5sBzNGeIjggu4t371+vWIjN4qjpZeUZBHLsG+UJ8Zt9GHmFJSCrgFZWDJIfdN/WsN8q3ISHXldKLE86hjr5dYgIUkOStRPu8TwYOBHk4aSfmV+mwCVP7aSyQPDIPNVPPKI1/j6bCQgt92awrxADeYhz4E1VS7ae0WPA5SAW5A8ax0vBzDQhRA9ls7Vq5o7v8ALqepeCto92T9xSrbiBVUlY5oWj5rHmI1/i0sVKJqdKqltUsKqmveD52BU75ZnUhbva3hQOhKtcyxVnSr4eAHeKy4b2XcdlEbVBr4M5XeX6jxd2nSNpO0QaKlTAD7RWJeVjxKSXHfSppEpQogMFNwYh//AGXYcvWLFLHKpLaggN/3GXTy7xGWO1dxGE7FJUCJUhUx3BOVKEuze8XoRV7M3WqhilH7NKJY0Kl5j6W6EmD5WzJfvoFbuhBc6urwrxZez8On/Cljlkl/NH5w1JR2X7/uK+BPP2UUKMwzGUUF/EmZmYvuqcum7Ch+MF4aStMpIO6QlDgitqmpYB9TWCcPh5P/AA5T6fZpUojoEMGs9maggqZh0VBABPEJF+V3HOKlNvR6/YM1CyaooFSs8kJKiewBy01URfhAi/3o1ly8o4rLd2BJdtczcoaTtmyKjJKU1/spdGuCo06kn8oFGzcNmYy5fFwmUwHTP6kH8qjKMda7f4O7FCtmqSozFqKFKDLK1ggtVw5tehOhGkG7JQlcuWVPSr0DpS4D5vdKW+hDEbKw9N1H+iTTkd5h3g4y2G6wAFGAb/tdPlCxMZ0FrgXzcLL0s7edABlOtm+TQrlTGPsTiDRwnMAQpTg5a06ecehSFqDkk60DX6j61jvAPHievIxkseKTT/Udibx0K/wpyhoPDIdu/wBcY2RtFABzJUkgOUkEKHXvZnhj4alakHkB8C/p04wtm/vImsMqwGIT7NnqFVL84qMoz02+4NnYOahRKlypiVGwKVEl7WBHrBRWACUyZzHXKR5Vc9KRbFKmApfOQaMQ4fmpzQj8osmakimV6MDXpYOfLvGcneqXcBecUQSBhcQaXy3djdSj6mCTj1JSGkTMxpkIDgaE5lN0EFzJqEABKQSSN1mYGhNHNvyeN04KULBlGxqTe9SfoQvEW7j+v8kt9RJjcYtm8KcpX3cvH+lTepPJorhJWRIUsKlkuwUkghjcZgRV9fyh0jBpQAC5Le0Q5NvvEvZnc9YovBIApdR94v2HD9Ivx1VJDUhXNxaS5IKeJUohmbVi3G0dBokFIqAGNMj1GjpI9c3cB26LWIlt+tFWgudscOlY3JgqJgvW75WzOHFeMFqwuYe0QeL1HPUDy7ReT/MMEyfa7fMR5WeXU5JTYFLwmUspifxKc9yp6dhF5uEChYE10QR3BSG49eka4j2U9TFJn8ztL+AjSMm71BNsH/cKvVPTL/tYdohOEIO6cvRCQ9Nd1/JoKle0r61MZzvy+UJ4kq3KzMHXhiS7PxLA+fH06xuNnJUPYpzFBzP5NXUxtJsOkGn2kf1n4GNY4k3yTKbFqdl6ABPJz6sfT0iBs8i5UOYck8wy2HcNp1bSvZ7flGKL+XxMUpy01JWJIFVgiwYnoTMr0ZYiqsIopId+8wf/AHfBoKle90HwTEG6/r3YpTdDzMA/hy2oQ4/HMboHmdqF+EcuROFDlb/nTL9K+bw+R7Kuvygc/wAv/KPlGjclyJYjEhw003CD0mTP9x8vWJThW4A8A9dakin1yhmm4iuI0/zfCOeU3Vl52AIw5BNE/XxjWrVSLWB+qjlGireXwMQdP8vxjNS9B5rKSw90gch+oD/o7QHO2YsrzoAChZ2ZuLVqeo7QcjXrGkq4+tIuMqaoMzWwplYXEBRK2AJsCFa86jrpzi+JkmWM2QKUSyQWLk0foBc9ocCyf6U/OFif5p6CKeJetbDjNsww+EnKrMLA1YMAk8Bo3UHrG6EgWJJNgwJLMCamgHE0HcQfJ0/pV/4mMdD0HwVCliNtWGZsHVhyzqUkDgKjq5d/no0DKlKvmASDwFe/13g3EXH/ADB/8our+Z9cBF7KylJgKE3qC5oOvVvJ9O0dG2D9tXX8oiEEpUz/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9220" name="AutoShape 4" descr="data:image/jpeg;base64,/9j/4AAQSkZJRgABAQAAAQABAAD/2wCEAAkGBhMSERUUExQWFRUVFxgaGBgXGCAaHhsaFxsYGxwYGxwaHCYgGh8jGh0cHy8gIycpLCwsGCAxNTAqNSYrLCkBCQoKDgwOGg8PGjQkHyQsLCwsLCwqLywsLCwsLCwsLCwsLC8sLywsLCwsLCwsLCwsLCwsLCwsLCwsLCwsKSwsLP/AABEIAOkA2AMBIgACEQEDEQH/xAAaAAACAwEBAAAAAAAAAAAAAAAEBQECAwAG/8QARRAAAQIEAwYDBQUGBAUFAQAAAQIRAAMhMQQSQQUiUWFxgRORoTJCscHwI1Ji0eEGFBUzcvFDgpLSU3ODorJjo8LD05P/xAAZAQADAQEBAAAAAAAAAAAAAAAAAQIDBAX/xAAuEQACAgAFAgUCBwEBAAAAAAAAAQIRAxIhMUFRoRMiYXHwMoFSkbHB0eHxQgT/2gAMAwEAAhEDEQA/ANU/tXML5Jcl2feJ/wBwjGZt/GM/2QBOiQSOlSPN+8eQn7US75UlgGdZPwZjaL/x1YqJKSesz/8ASPGX/ih+FHrucT1knbGKHtTKWJSEg+QDjSsQvFu4USofiJPHjHmk/tBPY/ZJB/pV65lViZGNxCySyAf+Sjl+A6c40j/5q2SQ1iLhD2diE0CcoLWPN/1jESk3yJf+kHuGHEO8K1YjFKbeUD+HcFNdxosnB4tQfNNbnOPPmDf4RqsOuUGf0HJSuu6VDRnp8omXg1LJYK41SfneEH8AnqLrUclTvLVZq1J3RGk7YATLcKQkEs5USATpXhFZElpLsLPLoP56FIADgNd2HHi1A94WzsSW3lo4fzEfNXwhPL/ZpAICp6EqOhDNo9bPxLRvN2FLljLMnpSDVik8w+64pzioxiuexLnLp3NzjEG81FKDezCum68WVtiSQypyQ34Flra+G/0IW/wzDCn7wpRNAEpWXPdAjRWxJYOV1Kdi9hV7nSxjVRT5+fcjNPiiTjZNftc3IJV5jNljIbVlJdvEUf6APXxPlBn8AlMdxyPxH5mkBeDIACpXtE0f3WuVAEpVW2h7MVUb0G863on+PIuUTH5FIt0Bii/2mlh/sV91gHz8MxypimDkgXZktxsEN/aNpc1CmdCQSopO7SwL8ag2ejHRhBlW9dxXLr2Apn7TJZhJNWvMf4IEUH7QgpIElP8AqW//AJw3lTU0JSas4SAC7WLs78o1E6XVhlN2YF9dC3O8VaXHcFGT/wCuwhk7amMwlIA5BZ9SsxdO0p7fykt/y39T+sP8aoID1rq/nbk7ROImHJQk2anEgfXWJzRrYrw3+IQ/xLEkk5A7/wDCRrpVEVOLxQ5U+5LT/wDGHc6VQggjpb1jCdcC3a3lDTT4E8Nr/pgCsZjG9pQ/zAW4ENHJRi1gnxF//wBWezUeNcZNIUEAtz16PcRZGNUhNkkleV1Vsz8K6P8AnF7bJEZVy2DK2bifvE/9RR+tPOB52Emp9tYHIrJ9DDXHlhUFTMwNfLyjCRIChWjamj+bQRb3CWHG6QuRs5z/ADE30rEQwlYM5jb5tSsdFZvUlQXQaqQyTlAFAaW5BqaxITRwsopqlxWwH9o0kKDEE1YMQCQOdAx84vmLAl2FXYpDB9NW6RwRZ2NInEpmpluhQNnLPTkCKeXGJXh5yglJAzZSKi7EVLChb4wQJEwsrx5uRnos25B/posibL0zk8VMS7j8TNy5RSdhQunYOeBVQYAmg68hxi2Gxqs+UBuBDsw5a3s94ZjDoocsumqpiQfLRusE4eZLDupLgsLagGheKctNhUBjEEpV9ooZDUZQLAKHF7iAMZPdGYjM5IdsxAJLq0sHhqmVLeY6kjMfvjgw1vfWJloQlFdCRyJJVQcS3KHFrdA1Z59OFlzFHJMAztRUsgiw3SaH5QdtAIdCVy1TBYEaW4g9WpGicCge4A9KhnJJs9OXaLKSaALlo4hRSD/3KFO0a6JEGU2UiWU5JY3jlcA0Gps/yi01BQ+XMqwLsBS1q+cbLlqBH2iTmqyUJqK2VXRxQ3B1BgXE7HzlySOTAkNqkm3WC+Rv0MlLIuhNOBY/+ML04UsigdJNjdyTTpD9eBBAKmATWpAr3jvGQ+QFLuA3NrPlZ+T8r0iHOthuN7iUoclkqNdaMeJgqRg8gcsXWFejN0aGBQCHSUlLUIevC4+MRNIspPMU7QsxVCmQgl2AB92vACtuIi0uSfCSkhJKQz10DcKfpGikJBTmCmJbMFHdbgkCteY15QYNmJAJSXJD3u4o2hi8yJURZjsOVMDmA8n84yC1gNmLAXNPh2g/E4JRLgyyKXAUX1615RmcEENmWHNEhKAASQaboDWhKSYOOoLKlTFqcX0LHX6MFfuqlKL0bhrw+fCGODRk3bhybRXa2Lysw3lO1LDU2uXYcwTpGbnK6ovKkrZ53aiBm3at8dfy7dIqcKT4Tvd/VzaGaME6QSAxb0+EWwk4FctLD7MLfVypTv5EDtFKZDw+vJSZhMx10u3ERqrZ2UjvSGmKKTdRSAH9R51hfj5hoU+7+IW4MHgjJsppICkSFJU5F7UYXFX6UrExAxZuBcqrUu9WsNfnEw3fQlOJoJawf5aCBrnUD3AWPQRqVjKRlRmIsh6X1UoxXD4NRWpso/I/Kkb4bZzTXJY/3jHQdMLwaT4YS1GZ6BwxoQCWi2G2cgodaWDe8RpT4D+8F4eUASylUvmNORYhmikiYSgLWfdqSDYO5OpcROZ0XQJOw0iWxyEjTLTr7Xwb84vJWl1DKGB9o0eiQGBq3x5RsvHSsgZYyg0JSq7f0v8AVYriZRD2oHJc2YGNoa6MmjJGMmiYyCDLo4sOag1yxZ7RZWLCdS+ZIHLMolZ/0howROK0mgSeNX5ENrF5qFBG6CoqYPUtep70isqEEqQVAhU5agAaZSB0t9OYtiMDKWUlSSolIq5HMCha5gfwUDMQlYItmU4sasA3Z4aSMGcqTyT5tZ9e0ZxaXJVAn7hKSGCded+v1eOMlRU7jJw6FmP6GO2hizLyhIeYogJ1pTQ3JsBzPCNZeFLAKIJ4CldRan94dgZzggOolkj0HnxYDi8I8wIe5AVMP9VgAR+IvSCcbivFJABCElkgalmzO2otwB5mMJqQCJeVs5SL8FfR7RO9FDbCycqUij5RX4vURywCLEcf7QGdqKE/wlywBoXcl3ys2htrXhB6VAs6SODimnl5RMrjuNNMWYiY6cqikbyjvKA1ItFESkuyJgZvYBJrq2g5v6QbiJRWAAgKqq9W3jp9dowTgilqFIJYlPlRk14V9LxrFprczd2YzpANFBOVnObq4JfrSC5eHQUu6SdC78RQxyMO6apzJKRctQav3jPCgPlSijvUmjvX66xLl6lUEHD0qavSsJcasmYaElLJvwvzbMTDnF4hQrlJCRViz8hSvR4SSBnKlEGpJpqST5QRbabYS3SNhitzdTzpcczGGzU5pqi1mevH+0bKdIG4a2cPQ8YH2eXMxQ1Ue7N63rDiruhSew0mYoZwzmhDONWsbGvrETA43VTQxYgAP0USeHARmiSolI59bxbD4Fs7p9nXKPnUxdpcids7F4bMxCVABRu17EOCecdBEiaFyyMiULQoJUlIvqPp9I6M5N3vRcaoCRnDsh1EACp48zWsEYdawrMpIzcB05xdUxGRyFCoDAsC7OTqa6xeUnKoBCSTS7ihpo0Spa7E0Wk4ipPhniXNLV1eC5q80tR0KGZ30Pm0EnMagjIxcqJHTVmfVvKBztuShCgkLUCMrsEjhQ1J/wBMCtq0hNnnTKdCQ3+Ifglvj6x6lM1IL6mgbgAG6QgxmJEgIIImb1stXo4NKW+MOMHjUznyDKqpKVe12+8OY7iNZeZWJUnReerKopNXJO6CRXQtQeloxlYljQlyElmegJe31aCVYdq5jXiAz6afBowOzUzEgKzBuDCocEgtmFecCS2GwX93ABYrs1gKsEjVy/zh2hDJAKqU0PCAMPspCS6SvMNSp/i/pBazQRbi2JCnaoT4qVLNAkU5ErBYdWMaz8S2CCndSkJHOtPPLV+RgDaaTNmpSjo9+ZPQCsFbQw4ASoM6CEs2h/VoHhiTF8ueEsMyNSS4OvDS3rE4OcV4kKqyElubBn81ekdNnJDhyC5vUX7+vCGGxsOFmYsDdokHo5PG7jyiEktZFvUUbWnEqJILpNGFWISQ+rBQNecOgtRqSw7/AJu0C7b2axz2DMokGj2VTh+UdhcQJqQkqZSadQB7Q7B/0rDbXQlXZnIVpmPtFgFEVc+d3giTMSoVBUoGxzFiDS5s8ZS5ac29MYAmhDC5sSW7QRLRLCswWDXQb1SzM7tq9KDtA5IdFpc8ZN77ouOV/rjAUhRQHTZzy1vTtBkxJyVFhR305P8ATRns4ApIUWYnyfTtEuq01KQFiMcoMTuuDQ+0ohgGHmD8oTGYpKmClJN8ooR6GG+1tmoJXMQo5mqCKMKUGmlIAQlSqJU4FWe71c1rzfQRpHLV0ZSzWL8TthbkKUvqS4I50HSG+wsekIKGdZdVbEcu3enCEG0UpUu9BSKZilIY66BrVdxq/CsbPDi1tRyrFlGXU9hMxIU1CQOdPr1jZSArel0WkU4HikjUH8usL9iY9M2WRMqUgOwYEaKA0fXgeREbz8XLIyoSRbrrTvGShsqOvOmrLYdCkiYpSQM6wQHBsfUR0Y+OkBmqCXd/nzjopxCMkiy8WN1Lro1MvSlz6Q0wE5y/EWI4M2p9YshKlWluo8KmvENAm0pcxCWKarIR0d35vlBjkSi9P3KbaIxeKM00YSxwpm/EWuKUHfUMDMGa1ADSvGxPlBaMEsMMpcAZQ1AOQjTGz1sApADKuGSdaEt9NzjVNVUSK1tkSZAmJCGDlyzUDXVTpx1i8/YCm3CAoWZBTXjct1hfLWQoKBU6PZYgmvozPeGUva04hweg8JDA8iUk/GBXF6d2U9Q/Z/iGWPEBzgkE2KmNFEfH9YvJQQ7vVSj6wrGOxCn9vnRPqkob01jXDYjELBZxUUSlIuxPuk8dYG+tfmCsarnljQwBtOc24DXUPYcORPmA9nEW/dprl5qhrVakt8GgPD4UFZloUCC5UtLnKCasSKuIqMr2Bprc12VgMxKgDUMk8hcjqadoExGMUAULLM5Ygk3YXqwv3HCPTYfDgskboAYdI8/tITFTVoSSACGNvZAcGlzU8oM7sdAaMGwe+rs9OubhxikiaZSs7qSHALbySDZwFg936NBSSEAZvaJNGBzCu63M9u0CbXR9kHJdahazvSjMzl/9PGIzNtJjkklY5RMVNQAoMCLB2Y1FzWkeexOzfDmBLkvWWRY8nFiNDyhmJylIKJcxQIC826BlSA98uYlzlFXZJtoRJkImAyiKZUrDBmCtA1QUqrTjBny+wqsE2dtEVCjlOtgD1csCPI6NaD5uPSbTE14qGnQn9IAxOzVpICwqaA+VaCM1PvA684wOQVyTg/8A6b+uaFo9f0HqgnEzwQwWkD+q1+57CAsPiQLK43Str8gTbiNYuTJIPtpPOWo/A+sXySc4SskGm9lLM3F6cOUUppcP8hU+pQ4kJcgg33QF14ByhvWFctLJZlXdjqxrrYQ42jh0oSrKH3TUAG4oX4HjC3BTUkEn09XcxcJqSzIiSaaTF/7okqNCoBRJGpFaxMyU9AgJL8CfjBiMPvHdUalmp7tm1LQQjAJBIIKmv1LFrmwu0W5pMyWFYBhZKpcxNDvHKeDLp5PXtDj9zOunPXh5QDtNKUSvxGiavQFypvdGlbx6GXgQRUtyB49YnxFVlxhTaE6t3nX4x0PZux5X3mPDj3AMdD8SEtSvDYXKVMLszEah3f0hdtjGGUuQogkBRJFwwSQTWj1hlIwv3VqYDjFzsVM8jxMygkEirXbh0jysPESl5tvY3ktNDAzSsBSHCSCxBLPxYajgwjOYpS00ShZsoHMC1a004GN8bsxOFSFSs2QfzE+1T74uxTrxBMYzMQsKK0B1MKBOYFN3rozEHnFxfT7C3MZcoISc0s11AJy8hV+XT0zlyVoTmY1okG7qVzNPWDzjiQ4KS4o6aV/qS3YNeNdmzTNWXCWkqBJFXWQWGtAK04xWaT3XuPYxk/s8JgeZMm5nZVkgdGBLfVIMwf7NSVDMVTDlJSGJAYUAPCG6cQlIc87B/rvSAsPMUQSGAzLYknVRo9ucGectdjPQpL2FIQXShCq2JzfG/wBXjf8AdkEVSEn7qR9ej6xQ41ixqeAII5VjJM1Q3lpYVIISxI4vS3GLjHEatvuAanDBKRYA6N3Ytd+VIXTcImZPmkboSEklrEtQvQBm4PXhCjE7amrdSFFAuA4BbmpQJJbgw5alfjELmEZlB2Htbzk2NXY6PwENYck/M/3GrNE49SixUElz7IzJOhSWdw9jzPWJlTJSpwWpQPhAHKxSVrNEpAOguTRg3AwPL2cal1C+Yj5vbyjFMsh0gUy1Vctzc0f4N3uo7RY2mNcNi0rnqknJvDOfCWCFm5SSA5YF8ub3SK1g3aqTKXLmtQKCVPTdVqX0BYjoIQyMKFvmVYVBDh+4pRvWLIdKfDJzSzRSRYG6VAaF2tcHoycE3o/jF5q1PUTJbmoFLmzNQi/GLIloAJDklmYP6n5QDsvaYmy0ZqkAgg65Rfk6cpvrGk7aikg5UpCdBWvV6xCwpNUOzsRMIq5qBwra+tKPC/DYlJQUqSDcFwDQk0+HlBKp8wkkGWx5BxwFDA2EQACD+Kv+Y1Av0ilBLcdieU6c0pTgINCQXyHlex+MWIQknKxa5KVAd8xgnaUoJaY75CASfeQS1W4H5xsUyk1VQaDtzfWttY0k3uhRS2YJhUUzKmJrolN6Mzgf2jFUrw0AkZQA5oQWve/CzXjsvizQxZA1LX9PK9YYqwWdaJZ3srTJjvb3EDqas+kO8u79fYnjQUJ2LMxCsylJS7MmtANOvFzcw/QyR7SuRoHPYQzk4UIc73LMwHxL/TRkAgl2u1WB/OB4t+wlFIX+M/Xp62joLnJCS+UAamgryFRfnHRnd8GlFjJUi404U5chDTBY1ATzIArzgFSpitCbUvbtWCZeGU1UxEoRl9T1FYZLetlceh+NIQYiQEJVLBI8OqUvXw1Mz10Jy9CIYiaoEByeUJtpzSZy1UBBDFylgkBJANxUHtpE+Hl6BHciSggUXlFWq4PztGuyMYJIWlRyqUsqJykguBYCvdmreME44M5If8QSoHqcrn0hxg9nrnS0rz+HcFIQgpoSHDg0YanUxbk1pPb56ag64N17YlFPtoI0LEqzckqq/MpHF4HwKxNzAAggqLqQLEvoo3e394kfs7lU/iIJvVI83BB8jBOz0IIUVNmcggOPZOUMS92dq3jNyS0j87CNZGHF0kHqGc8QxOUesTiZyFpIGtCTpdrl2guXOQC4a1Xd3pehPmPLWcQhACpjp3QSzcAS7nytC8TqmI8Z+7MJZNCcot95g/1ygA4ZZUHOXQniQW41Y6w5zulAVxlig4lNQWp8aQbtOWEKAuia5BoMsxIrrZSa8d3rGyxJJbFtK6PPKkbzE9yAbcKOQe3ziJM9WbwyMyncEl36CzjppBUxYQ5YGoO9qeTF2bnHScZLm7i0BJDgOd0mjVZ014+cDk96HoDz8eZTJybpYTCpiWUHy1H3a+UWOAEkOkUCwocN0u3pF1YFKklD7gUVMCKKs76uGF2pBK55ErKQlwGzUcszOLg2HPziG8v087hV7ldlpEueuTTeJyknUOUkB9UlvKGS5JSKnS9CPyblC7AIStKF5d9DJehP2bgdDlCfOGsxSmcgq7W7EVjV3FkJ2BTtwElRI45CW/0B8vEBmgATkJJBWApyd4MCCXdJ5g6tB2KnlSSEguXB6cbv9PCuXsiZMSEZ0pTLLDdzHz00pygjD8QN9C+OxstcpaPbUoMMrsDo5LasdXaMJOyiQ5SVlqJFn0FLn0grDbKUg/zl0rSxYE2dv0iy8PPnpLzGRwJEseQYGByyryul11D1aN1yUS0jxFIS3uu5ZnNA7d422fLUAVM5mEqUdKsyeJAFB0hb/BZYDBcphqFpPkAqGWAmfZJrYNQipG7XyfWM3T5v3HqwrMSbO3lWB0YZQ3gwcWNddA/xjaXLJoSNf7HWOSlQSA1KP04akXgdrRMDpM+5zMHaoZjSj28uMdFMZIUr2W0pw53+uUTBkjLWT7hZvJmhNyo0sEpNuAzhXoIIl4lwDkWeIIAPVqiKTEA1G8TwCuBqagdARrWMpcxi7n+l2fkHA+jqYyjGMvMxML8WWkKWTMJy+yQyQEgl3A5s9KjRq+cVhySWUSVOQRQc78/iIebRLyVOpVUndbkwB9PKPOoRMIIDgDUcOArFKt7/ADKjoWWgPvFAIa6Ug/Dej0eyJzSEjMGc2Z6qJsLXtHm04EghSiXD3L3+vhDrYWD8RCkmmVT9lAfMG0X5auwkNpaksXNuFvjA2BUAgjN762BepzHgPhB0jDpQWCVFqOyT6vx1aBcPKOUqAGbPMFdN9VH7f2jCUoukiDCcos7Gn3Ukjt+sTPnAYebUg+GqjFvZNjrGiMSUkZqnWlhyIim0cQkpKMlyzPxepartXtG8ZN6NAxV4DzZCH94P0SCrtUNDLb2GAklYNZakqpWgLH0JjsFhwJqQwKkoKiQdVkBI5UCvSN/2hmjwVoyKLoOZYFB/UPa4l2YfBRm70HLc89PShVWcWqOECmRLSWAYqbmwNO14NVhTvZVMRckVIe267C169GMY4rCOkgZSdWUMwpcgl4cKdKy2MdsYMJRmkpGcBgAl3qKEQrSmdlC1SkqehSh0qSx0CnHO+sPsNiQtCSEtmSCW4m9AaVeN/CBOUp7gfKn0YFJLSSsgS7BzoCxkVVZKQoVIITf61hwvEOC6Wa5+vlF14YZSwFeJvGJw6SCSoc2PDj9awNxnrVAgPEpHNrgt9eUD4O6v6jryEM0SAoMKdEktUNo3eKypIBNqKLsODDjFPFWWhpAmLByKpRj66+dI89icIlKw1Szmha1Bap52j0m15jIykXIfXnTyELl4ViHAL8aA+tKReHOgasARhQogmnpdqkv69IZ4TDEApSBSvnWjc3ji1wng+ty1+EMtmzwkKDG4rwzBvlEzxHwh5aR0iQdPotqw+fyjOTNIHJ7f3hgcWDQVNetIBQqpob8Lca/KMlJtaoRvImhuOhpXRvr4R0BGQtSqMAObcPL8o6G4QvcQZ+9zCl8uovq9zx+FrcaYXGDMc0tSctcxY82TYB+LvGGHKw+8LsAoOlIcaawRLxKUgEpUTrlSBbSl+R4CpjjS4aKZfbs55QSAzlJoe7eQOkLcPMSzBybD3a8jTzf8oP2nNSrw6ZC7tU1ykV4s/GAlg5nGg4MFPaos1NNdYOKKjsWnSiK34UppdzQ3Zv7k7AXlmKBN0UB0yqH+70jPx1JQT7Ki1VOpIu9Asd2YWqY7CyiMRKUKhaVhxzS4IezkfrCjs/YcnoeklTlAk3A9qhPyZhweFuyZzhRB/wASY1CB7Z7GgEMJimFQ3SF+AWQknKGzzHBLe8p9YSloZJBvigXYngmoN/wj64Qt2pOK5qEgtlGYvoD+gP8AqguSsOKAHUE2F2oeHz7qJyDOmMPZmF1tVpSCBb8Qyp/zKjTDvj581BIY7HTQzCzzVZgOAHs+lf8APAf7RYxISZQDlQ3tWSeX3iKDgHPBztrbZRLlunKXogcWqSRokOOtAGePMysQrMSXzFySWdzryJrTkGtHTC287Xz+hJWWlgBX2mUixzOb8O7QXiJCACdGLbvHppzgMsVByOHWt6/DnG68WwDEGg6Fn66/CId2mtzcYfs6pJk6OFLS/d/m19INngK52v3IuYE2DOBlMGcKWK/1Pw5wwE9Y9pgOLiMpNqTZlRgvM1UjvT0fteMmYPlTU31J7X9IP8IGzqPprS9RFFAszAduHbvD8SxAjO5Da3oezQHhMYsKU6UsFWUa1CadO0MUkWqe7N5Hn6QPhyHUOCjW1WB+maBTW7RSFm0cW60JIY73s8mFGH18RSlRNVEJGprTmGcV4RvtWcBPQAkk5V6tcp016Rth8EcrqUlOtTlAHMvwjbxFCC9f5GjNOVLXFKE69KkfAxTCYkeLyUkgFjcEF711jWSnOKKlqTV8tCGq1WJf7xd+MK5eMaehlB3ZnBYqBDcGciHFJ2vQJbD1E5buFZuO7YG1Hdtb/NoUuYQSE0rYqDk8Gb4QbJxSSB7BarXSHfVi/Nm0rEBW84lhT0zOKAn8Q14CJUn0INcIlaUuwBrQgv8AEHjwjoqhRWWzZRwDFuTgU16x0ZOCf1foJgyFFxQ05sPStYY4NOUVPd9flAIxCfYBykXzJIDWfM+VzoOcEy6cHAoSq+lm9AzfDznJmjF+2AAUlJahegs4tRjQavA6MV9oiUF/iWWSDkFAAQkHeLCmjkUi+MxgE9llKSkJCQSLi9WYMS1u4vBeycMF55jHMotXLZJZ6hr0a9BHZBUk5A3oYzsQoKCZalEKBFVFRSoG+8pVW+GkL8HiZn7wkUJGZl7pznIrgA7VuS3xa7Uw6UpzIS5SQSUKTu1qKBjwd66UELkYj7ZKTLKN41KnUFK13WB/U1jeMI6ur0JvQbDFLcuKhqEet4nZE1pZd3MyaWBcl5imZ9O8ZycGFUz7o7h/ve0zvGWFw6slGIJLKBs6lPRmFX84zk8Nregoxx2OE5akJXkQgspzUkFi5FVbzgIDuQ9YJkNJlrmrLEsMgIej5UCpD3JGjnQPA+HwsuSSSoGmYk+6BqS3w5NpAhxUzEqBTLzSkOlKaPzUU1qbtoABep1SjVR+lc/OWGuwH4qp6lTFluDAskaAUoA/cubkwb+4qZ2KhcEG/MU61gqVs8j/AA1JAL+zbq9POtYhUhiTdzVy5/pTu+g/OHLFTflehaVIWqf2UAKobWtpd/SMTOVZQCTXm3pTsIcYhKA5IU1iCKl7JHB7O+tY5Kkf8MWoLMNHIDf2iViLoMx2ACnOMwZwXtcM3/aIcTUFSdxTjiAT5P8AkYRycSlM85iAlQOoFUqDeijD/Zm05ZUQFglrV+DRGI5KWZK0QykiSsFyoimo16t+saKSSmxD6hR8+MGzpqKEjWnm7AX8hGM/HS9VMbBzXSjXeDNKXBAIZDVBL8yVdi5p0gfD4feW6nUVVDch8KcusMUKAS6n7/Cn0IHk4hBK2Iqai2iQ/EhtYVvoUmea27IJnAhzlR0uXbjYXi2PAQlCSouBnU130HC7l+UG46cFTVJ3QwS9n3kilSGAAHHWL4aTLmzF0BILJcOGAGtGrwc8gKx0xmqTaukNql7g20MOcoWhNQXOpU90lzQMegIhdtHZhQXSoOCk5R7QqFV5/pHo04SaHBQsBV3Cm7C57t2gKfuoJUMxchyakpNgMpNg50hLFaqtQpMNlKUlTe4HclNQ1QxelGajmvCDESToXpXp3B9awv2djUKSCtJJCXDiu7uEJs5IbzETMmrbdVkpqyugbl6PGeRy0ehLGZKxQNSpLPytmqX11paOhXLmlJJJUom5AdiOJZ9dfKsdA00FEollnzK1uSfNyfj+i/F4wbiXBT4iQSLMHzOCK2tUdYMUpaqVZrAD526tCzGYdQUl6BIWan8LMSeto4cNK9Wag+GmJWyiEvccs1XazDSHuykqTJQEipTmchxvOfnCmSFIQpQTUSw1XckMAPr4x6fDulISUMAAMwOZ2pozcantGs8Tou4pAuNnTEyVlVaCvcWhFj8SHcBvDILjXrXrQjjW8P8AaqAuUtKScxSXqocxxFwDTl1Cudj5cyWhRoVoepDvYjI2ZTVq9KcYcJ80KIYmQtN98aBIL01uxLV5X0jbCbMOQOokkqISxLOTRsxpfytG2HxIKEEkKGUPUOKJIAA48618hUoZKlBySVdwCRQX40DueMLxGIvO2cmajKoFaAXLAsSLUDOQez841lfszhhTwE5tWSQw0uqvn2AgiQtWWoYAWapNWc3D27GNJM16FzwPz43sOHd3Cc1pfclgc3Y+ESRuIllqe0/V0ryt3hetZKpiAC0tWUFs1ClJOZTKKqvQkt2EOZmHStgWZ+OnEX1+qQol4FGYqBSBmIrWuZTsTUilLWMdGaKVu2/zHG7CcFhgoqoFZABUM6jeoSCWDUpc8KZ4oTELCMpUiYlWUVdKksTYggEHWx4PBmz8IgyszBWZSlVUfeJa1qMKwFtnETEgKKZe5vB1ZnoxYNUNpGcfM6Xfr/oXqL04JRmpzEpJcAMkaEtV3oOENcNs3walyGruptyo6umvF6HzeJC0THWapWCziiSRmZNCwBbgYbTpqszBKi9izDUVAI1BFhHRknKvNoDYb/FHO4MgAZSipG63u5EgueQN+8TKxIJynMTdwaPwd370BL6NAmF2VVwFBRu4CfmOQvrET8EsMFIsxDAuTzpRuIeKyw2TJCp2JBJQFpdIZQU6mBraqdQLu9+ED4ZRlhWYpQAqhOYEgBLsl37kE8a0giRJUoEBOUdKOeNbv1eMlSSFUqUqBBoSN0B3qPL1pGeZR8tjSF0rDzVTlLSykqWo5XrQt7w4DSvFrwXs7BrWgr8OpUsZgsgAA5TUBk2uq3A6LsAv7IzFFsqSsVIbNVnAcVFrHjG8vZAVKQixYOoezm1SXUC+YmgEXJ02m/S69/X2DjQcKxMpH2aTLVMdz9oommmZIGZTaEHUNAUqaoKmvL992GZTZwDdI46tAWF2epCwwShKfeoSdDxAOlm6xsJ2SerIr20OS+Z1ILF2dyxHlEThFaRd86hG+TfZ86YFlJQE1NqAJWmjUJO8kecGSUBKiAFZiagEq/zHMWZiNenApJWJV4qiSSEeCW5OoMQWdn5Q5lIUFkJUoAgsAWZnDh3Dg+pMEo6jNVyS75XVqW9Dlav0WtHRmoBwElT3ZSvap7wFDTU/J46I2EDIxSNGroW05Uf9IWz8UPEUkyyyZKsoSBqavvBvZ72i/wC5JS+UVOqnf+2l9IBlrJM9SixCcocFzlQ9xQe17OkcsMOO6NWxjJ30SklxmKLF6J3j/wCMeg3hYsA9G/Vz2jzOxkLK0ijJQo0anspFxHoZOHzVNOII/XSMsWovcJFliYz5g1yCHHfU8q8I86vCqCpqMyE5VZw70SuhCSSK5hzEeuElJHspLchfU8jzrCLaeAT4iFlLg5pZq4IIdNbBlBhwd4eHi7kJhGyBllIBqAL2GoPwqYnZWLlE5Uyy+8rNYNmIBAYEgg0oNbl4zwhC5SpbAELLuCd0gKNWuQSKtd4psmUEBQCFIzV3pQAfgCg+yzZcynimk1JsHuNRMST7D1cMPU5qv0vakTNwoJqctxlcEdS1/LUiMJKFBVApPIO3UV+AHeDcuZJCjvCzfk/60qIn6dYiYLMRkSSVks5JBPuh8rAC9auO7x5/DbPVlrMIOXiaFiTc8+EOtqSiJSnWqoaoFcxCeHO8C4xB8FYCyVEZRSjrZI056R0QxJJe5SMtm4ZsPLqzoS/QpD9Iti8FmlTHLbir9DBcjCkAJUqgDBkswFve5fpEzcFZlE+nwIg8TXcOKEWPlIWgM2+gNfVLw5wCnRulNWNAR7QCi7czCPDygiSm+6Ci4pkJHaoENdh1lpL+0iUa191tCOEVJLLV7MHwxp4TJYsbU9dRXvELWcpLEtq9fN/rhF1YNz7VWsQNeAB/P5xdVN3MTxcfImnaMdF6kijFIXMSrOCEqBBzKBpYioo3CPLbPVNlpWFFZQUqIK3SWCFZVB8wAIGVg1+ke/mySRwDaFiToAQwbV72tHndpYOXKQoBJHiEJLqUxJNXClGuXMXagOhLR2YOKn5a3Ja1sUhf2cpAS2dQfV8ldRUUSHbUx6ETyBupc10YXrcN11PEUhbIwwVML0CEJAyvdbk6GrAQ2ScguSSLg25kiobkCaaOIMR3ol6loviGDFRYD2hmyjyJYF6W5aQqxykibLJJNSG03kmxPMAUpXnVpOxaGdlFI4JUfiXJ5MecJtrrHhkpDBKkE7opvChYddeVIWHF3TXoDdIrMSla5gAclCbV++xoR84Z4RSVMogbwBsdQOdeHCFWCmAzF0SqiNAB7xuOfOJ2bOSUMWZClippQkvxsRURpONKvmwrHU5ctyDU8MpfyoL62joCXhEqqkJZ7hgKcjfy6kREYtQXLGEysTJVVCyovbNfpX84Cx+KRLRMOXKTmJzTE5iV0KspOYlrAcBDWXMTUBb9Q57lTgdxAs0KUWQpSTctR6BgSKN+ccGG4qWuxQmn/tHhQpK0TFZ00GTdA/z5bcqub8isP+3CDRYBepKWSoXuASknplLt2LTs/EGudgLEpzkdXFOxi/gYhiDNPAjIwPNlIHq4jqUsFqt/v/RLzMMwG2cPN/lnMpIBUCgpIBejgEepi+2cZLTKzbwAKa5AwJUkCtCAHe3HWFxwiiC+TkVSUK8msO3eBJmzZgLp8Anj4MtJ7PLe3xjPw8JytPv/AEFM1OOkg/ZYqVLWWcFQKFAcTZxxe3ppK/aKXLrOEkOaqkTElX9RDKfmCUvFZWCPvJ6/ZSPXc+Ji/wC6KYACWxO6FSZd/wDpp4fVY0WTZu/nWgabG+B2jKWSmUUro+Vt5qOSLX4P1gucsEe6PX0H6x5xODyklaZaR7pRLCTSo3vDSTUG1OMGy5dd4KOlW510tGMsON3F6BlCtoFIQGUCVFFm4uAeFoomWHQm+UFemm6kVfUk9oouQFFCQ4clTAXApx5t2jbCyc2ZYcOpgSH3UUHmQT3iHJIfAQhSWv5/2iVFJqK/OM1Dp3DfKB5ksk6fD5j5xEUmwoWTJAeaDT7QlmLb6QqrCz5q8YO2YwTKcHelIYN90J5c3+qgeAPFWlnORJ46rHE8LxqJwRLRdwgOwq2UWqG04R1Nt6L0HQxmzBRwS76BhxNqntFJmLkSjvuCRupIILcQFJAbkSNIEGIJIFX8w56hyORaBzhQq2R1DMc0tCiSbuVJUewOsXGNPzEtdCuM20llBJkyczv4sxCip7koSopHd3aFa8dh84VMxfiEMzBTDkN0ACGicMtmyIHACVK0/wCm394hGGWCNyX0EuSSf/bHWOmOVbPv/TZLUi/7PzzNE6YkLWgzN0NcZUiprl0JYaQw2nikS0utXhtqoqAdXQErUz0NnL6CF/7m4Ly5QPFUmT85fGIlbGWFf4AB4SZQp1Mr0MZuUM1tpL3+foKmCTv2rljdliWzMVzVV7JQaeR6C0CzdoSZjeNiyQK5Jco5AfSvMCHc7YU4gMqVZh9jLt1yxlN2BOZguS/OVL/2Hp26RosXBX0yr7/zElqXz/TLATJS5xEtXiI8KrEkhiGdwKnMqh4QTJ2SApR8NbKLlykg0A0saDXSAjsibdcxDD/0EKe1WMvm2sESsMhtKgEhJSgOKOU2B5CJnOvplfz7FxTe4SZCRTw0tbKlS2A5sBzNGeIjggu4t371+vWIjN4qjpZeUZBHLsG+UJ8Zt9GHmFJSCrgFZWDJIfdN/WsN8q3ISHXldKLE86hjr5dYgIUkOStRPu8TwYOBHk4aSfmV+mwCVP7aSyQPDIPNVPPKI1/j6bCQgt92awrxADeYhz4E1VS7ae0WPA5SAW5A8ax0vBzDQhRA9ls7Vq5o7v8ALqepeCto92T9xSrbiBVUlY5oWj5rHmI1/i0sVKJqdKqltUsKqmveD52BU75ZnUhbva3hQOhKtcyxVnSr4eAHeKy4b2XcdlEbVBr4M5XeX6jxd2nSNpO0QaKlTAD7RWJeVjxKSXHfSppEpQogMFNwYh//AGXYcvWLFLHKpLaggN/3GXTy7xGWO1dxGE7FJUCJUhUx3BOVKEuze8XoRV7M3WqhilH7NKJY0Kl5j6W6EmD5WzJfvoFbuhBc6urwrxZez8On/Cljlkl/NH5w1JR2X7/uK+BPP2UUKMwzGUUF/EmZmYvuqcum7Ch+MF4aStMpIO6QlDgitqmpYB9TWCcPh5P/AA5T6fZpUojoEMGs9maggqZh0VBABPEJF+V3HOKlNvR6/YM1CyaooFSs8kJKiewBy01URfhAi/3o1ly8o4rLd2BJdtczcoaTtmyKjJKU1/spdGuCo06kn8oFGzcNmYy5fFwmUwHTP6kH8qjKMda7f4O7FCtmqSozFqKFKDLK1ggtVw5tehOhGkG7JQlcuWVPSr0DpS4D5vdKW+hDEbKw9N1H+iTTkd5h3g4y2G6wAFGAb/tdPlCxMZ0FrgXzcLL0s7edABlOtm+TQrlTGPsTiDRwnMAQpTg5a06ecehSFqDkk60DX6j61jvAPHievIxkseKTT/Udibx0K/wpyhoPDIdu/wBcY2RtFABzJUkgOUkEKHXvZnhj4alakHkB8C/p04wtm/vImsMqwGIT7NnqFVL84qMoz02+4NnYOahRKlypiVGwKVEl7WBHrBRWACUyZzHXKR5Vc9KRbFKmApfOQaMQ4fmpzQj8osmakimV6MDXpYOfLvGcneqXcBecUQSBhcQaXy3djdSj6mCTj1JSGkTMxpkIDgaE5lN0EFzJqEABKQSSN1mYGhNHNvyeN04KULBlGxqTe9SfoQvEW7j+v8kt9RJjcYtm8KcpX3cvH+lTepPJorhJWRIUsKlkuwUkghjcZgRV9fyh0jBpQAC5Le0Q5NvvEvZnc9YovBIApdR94v2HD9Ivx1VJDUhXNxaS5IKeJUohmbVi3G0dBokFIqAGNMj1GjpI9c3cB26LWIlt+tFWgudscOlY3JgqJgvW75WzOHFeMFqwuYe0QeL1HPUDy7ReT/MMEyfa7fMR5WeXU5JTYFLwmUspifxKc9yp6dhF5uEChYE10QR3BSG49eka4j2U9TFJn8ztL+AjSMm71BNsH/cKvVPTL/tYdohOEIO6cvRCQ9Nd1/JoKle0r61MZzvy+UJ4kq3KzMHXhiS7PxLA+fH06xuNnJUPYpzFBzP5NXUxtJsOkGn2kf1n4GNY4k3yTKbFqdl6ABPJz6sfT0iBs8i5UOYck8wy2HcNp1bSvZ7flGKL+XxMUpy01JWJIFVgiwYnoTMr0ZYiqsIopId+8wf/AHfBoKle90HwTEG6/r3YpTdDzMA/hy2oQ4/HMboHmdqF+EcuROFDlb/nTL9K+bw+R7Kuvygc/wAv/KPlGjclyJYjEhw003CD0mTP9x8vWJThW4A8A9dakin1yhmm4iuI0/zfCOeU3Vl52AIw5BNE/XxjWrVSLWB+qjlGireXwMQdP8vxjNS9B5rKSw90gch+oD/o7QHO2YsrzoAChZ2ZuLVqeo7QcjXrGkq4+tIuMqaoMzWwplYXEBRK2AJsCFa86jrpzi+JkmWM2QKUSyQWLk0foBc9ocCyf6U/OFif5p6CKeJetbDjNsww+EnKrMLA1YMAk8Bo3UHrG6EgWJJNgwJLMCamgHE0HcQfJ0/pV/4mMdD0HwVCliNtWGZsHVhyzqUkDgKjq5d/no0DKlKvmASDwFe/13g3EXH/ADB/8our+Z9cBF7KylJgKE3qC5oOvVvJ9O0dG2D9tXX8oiEEpUz/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222" name="Picture 6" descr="https://encrypted-tbn2.gstatic.com/images?q=tbn:ANd9GcS9XNAGagU5J-ZKhIZnF88vfT39HPxH-oGNP9sDigXu-FytiHzy">
            <a:hlinkClick r:id="rId2"/>
          </p:cNvPr>
          <p:cNvPicPr>
            <a:picLocks noChangeAspect="1" noChangeArrowheads="1"/>
          </p:cNvPicPr>
          <p:nvPr/>
        </p:nvPicPr>
        <p:blipFill>
          <a:blip r:embed="rId3" cstate="print"/>
          <a:srcRect/>
          <a:stretch>
            <a:fillRect/>
          </a:stretch>
        </p:blipFill>
        <p:spPr bwMode="auto">
          <a:xfrm>
            <a:off x="4572000" y="3733800"/>
            <a:ext cx="2628900" cy="2297924"/>
          </a:xfrm>
          <a:prstGeom prst="rect">
            <a:avLst/>
          </a:prstGeom>
          <a:noFill/>
          <a:effectLst>
            <a:glow rad="228600">
              <a:schemeClr val="accent6">
                <a:satMod val="175000"/>
                <a:alpha val="40000"/>
              </a:scheme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grpId="0" nodeType="afterEffect">
                                  <p:stCondLst>
                                    <p:cond delay="0"/>
                                  </p:stCondLst>
                                  <p:childTnLst>
                                    <p:animClr clrSpc="rgb" dir="cw">
                                      <p:cBhvr override="childStyle">
                                        <p:cTn id="6" dur="5000" fill="hold"/>
                                        <p:tgtEl>
                                          <p:spTgt spid="3"/>
                                        </p:tgtEl>
                                        <p:attrNameLst>
                                          <p:attrName>style.color</p:attrName>
                                        </p:attrNameLst>
                                      </p:cBhvr>
                                      <p:to>
                                        <a:srgbClr val="5050EA"/>
                                      </p:to>
                                    </p:animClr>
                                    <p:animClr clrSpc="rgb" dir="cw">
                                      <p:cBhvr>
                                        <p:cTn id="7" dur="5000" fill="hold"/>
                                        <p:tgtEl>
                                          <p:spTgt spid="3"/>
                                        </p:tgtEl>
                                        <p:attrNameLst>
                                          <p:attrName>fillcolor</p:attrName>
                                        </p:attrNameLst>
                                      </p:cBhvr>
                                      <p:to>
                                        <a:srgbClr val="5050EA"/>
                                      </p:to>
                                    </p:animClr>
                                    <p:set>
                                      <p:cBhvr>
                                        <p:cTn id="8" dur="5000" fill="hold"/>
                                        <p:tgtEl>
                                          <p:spTgt spid="3"/>
                                        </p:tgtEl>
                                        <p:attrNameLst>
                                          <p:attrName>fill.type</p:attrName>
                                        </p:attrNameLst>
                                      </p:cBhvr>
                                      <p:to>
                                        <p:strVal val="solid"/>
                                      </p:to>
                                    </p:set>
                                    <p:set>
                                      <p:cBhvr>
                                        <p:cTn id="9" dur="5000" fill="hold"/>
                                        <p:tgtEl>
                                          <p:spTgt spid="3"/>
                                        </p:tgtEl>
                                        <p:attrNameLst>
                                          <p:attrName>fill.on</p:attrName>
                                        </p:attrNameLst>
                                      </p:cBhvr>
                                      <p:to>
                                        <p:strVal val="true"/>
                                      </p:to>
                                    </p:set>
                                  </p:childTnLst>
                                </p:cTn>
                              </p:par>
                            </p:childTnLst>
                          </p:cTn>
                        </p:par>
                        <p:par>
                          <p:cTn id="10" fill="hold">
                            <p:stCondLst>
                              <p:cond delay="5000"/>
                            </p:stCondLst>
                            <p:childTnLst>
                              <p:par>
                                <p:cTn id="11" presetID="30" presetClass="entr" presetSubtype="0" fill="hold" nodeType="afterEffect">
                                  <p:stCondLst>
                                    <p:cond delay="0"/>
                                  </p:stCondLst>
                                  <p:childTnLst>
                                    <p:set>
                                      <p:cBhvr>
                                        <p:cTn id="12" dur="1" fill="hold">
                                          <p:stCondLst>
                                            <p:cond delay="0"/>
                                          </p:stCondLst>
                                        </p:cTn>
                                        <p:tgtEl>
                                          <p:spTgt spid="9222"/>
                                        </p:tgtEl>
                                        <p:attrNameLst>
                                          <p:attrName>style.visibility</p:attrName>
                                        </p:attrNameLst>
                                      </p:cBhvr>
                                      <p:to>
                                        <p:strVal val="visible"/>
                                      </p:to>
                                    </p:set>
                                    <p:animEffect transition="in" filter="fade">
                                      <p:cBhvr>
                                        <p:cTn id="13" dur="2400" decel="100000"/>
                                        <p:tgtEl>
                                          <p:spTgt spid="9222"/>
                                        </p:tgtEl>
                                      </p:cBhvr>
                                    </p:animEffect>
                                    <p:anim calcmode="lin" valueType="num">
                                      <p:cBhvr>
                                        <p:cTn id="14" dur="2400" decel="100000" fill="hold"/>
                                        <p:tgtEl>
                                          <p:spTgt spid="9222"/>
                                        </p:tgtEl>
                                        <p:attrNameLst>
                                          <p:attrName>style.rotation</p:attrName>
                                        </p:attrNameLst>
                                      </p:cBhvr>
                                      <p:tavLst>
                                        <p:tav tm="0">
                                          <p:val>
                                            <p:fltVal val="-90"/>
                                          </p:val>
                                        </p:tav>
                                        <p:tav tm="100000">
                                          <p:val>
                                            <p:fltVal val="0"/>
                                          </p:val>
                                        </p:tav>
                                      </p:tavLst>
                                    </p:anim>
                                    <p:anim calcmode="lin" valueType="num">
                                      <p:cBhvr>
                                        <p:cTn id="15" dur="2400" decel="100000" fill="hold"/>
                                        <p:tgtEl>
                                          <p:spTgt spid="9222"/>
                                        </p:tgtEl>
                                        <p:attrNameLst>
                                          <p:attrName>ppt_x</p:attrName>
                                        </p:attrNameLst>
                                      </p:cBhvr>
                                      <p:tavLst>
                                        <p:tav tm="0">
                                          <p:val>
                                            <p:strVal val="#ppt_x+0.4"/>
                                          </p:val>
                                        </p:tav>
                                        <p:tav tm="100000">
                                          <p:val>
                                            <p:strVal val="#ppt_x-0.05"/>
                                          </p:val>
                                        </p:tav>
                                      </p:tavLst>
                                    </p:anim>
                                    <p:anim calcmode="lin" valueType="num">
                                      <p:cBhvr>
                                        <p:cTn id="16" dur="2400" decel="100000" fill="hold"/>
                                        <p:tgtEl>
                                          <p:spTgt spid="9222"/>
                                        </p:tgtEl>
                                        <p:attrNameLst>
                                          <p:attrName>ppt_y</p:attrName>
                                        </p:attrNameLst>
                                      </p:cBhvr>
                                      <p:tavLst>
                                        <p:tav tm="0">
                                          <p:val>
                                            <p:strVal val="#ppt_y-0.4"/>
                                          </p:val>
                                        </p:tav>
                                        <p:tav tm="100000">
                                          <p:val>
                                            <p:strVal val="#ppt_y+0.1"/>
                                          </p:val>
                                        </p:tav>
                                      </p:tavLst>
                                    </p:anim>
                                    <p:anim calcmode="lin" valueType="num">
                                      <p:cBhvr>
                                        <p:cTn id="17" dur="600" accel="100000" fill="hold">
                                          <p:stCondLst>
                                            <p:cond delay="2400"/>
                                          </p:stCondLst>
                                        </p:cTn>
                                        <p:tgtEl>
                                          <p:spTgt spid="9222"/>
                                        </p:tgtEl>
                                        <p:attrNameLst>
                                          <p:attrName>ppt_x</p:attrName>
                                        </p:attrNameLst>
                                      </p:cBhvr>
                                      <p:tavLst>
                                        <p:tav tm="0">
                                          <p:val>
                                            <p:strVal val="#ppt_x-0.05"/>
                                          </p:val>
                                        </p:tav>
                                        <p:tav tm="100000">
                                          <p:val>
                                            <p:strVal val="#ppt_x"/>
                                          </p:val>
                                        </p:tav>
                                      </p:tavLst>
                                    </p:anim>
                                    <p:anim calcmode="lin" valueType="num">
                                      <p:cBhvr>
                                        <p:cTn id="18" dur="600" accel="100000" fill="hold">
                                          <p:stCondLst>
                                            <p:cond delay="2400"/>
                                          </p:stCondLst>
                                        </p:cTn>
                                        <p:tgtEl>
                                          <p:spTgt spid="922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Papyrus" pitchFamily="66" charset="0"/>
              </a:rPr>
              <a:t>Neith</a:t>
            </a:r>
            <a:endParaRPr lang="en-US" b="1" dirty="0">
              <a:latin typeface="Papyrus" pitchFamily="66" charset="0"/>
            </a:endParaRPr>
          </a:p>
        </p:txBody>
      </p:sp>
      <p:sp>
        <p:nvSpPr>
          <p:cNvPr id="2" name="Content Placeholder 1"/>
          <p:cNvSpPr>
            <a:spLocks noGrp="1"/>
          </p:cNvSpPr>
          <p:nvPr>
            <p:ph idx="1"/>
          </p:nvPr>
        </p:nvSpPr>
        <p:spPr/>
        <p:txBody>
          <a:bodyPr>
            <a:normAutofit/>
          </a:bodyPr>
          <a:lstStyle/>
          <a:p>
            <a:pPr>
              <a:buNone/>
            </a:pPr>
            <a:r>
              <a:rPr lang="en-US" sz="2600" dirty="0" smtClean="0">
                <a:latin typeface="Georgia" pitchFamily="18" charset="0"/>
              </a:rPr>
              <a:t> Neith was the goddess of war, &amp; later, weaving. She was respected by all of the other gods, &amp; her wisdom ended the dispute between Set &amp; Horus over who should take the throne of Egypt. Egyptians used her presence to help them in war.</a:t>
            </a:r>
            <a:endParaRPr lang="en-US" sz="2600" dirty="0">
              <a:latin typeface="Georgia" pitchFamily="18" charset="0"/>
            </a:endParaRPr>
          </a:p>
        </p:txBody>
      </p:sp>
      <p:sp>
        <p:nvSpPr>
          <p:cNvPr id="8194" name="AutoShape 2" descr="data:image/jpeg;base64,/9j/4AAQSkZJRgABAQAAAQABAAD/2wCEAAkGBwgHBgkIBwgKCgkLDRYPDQwMDRsUFRAWIB0iIiAdHx8kKDQsJCYxJx8fLT0tMTU3Ojo6Iys/RD84QzQ5OjcBCgoKDQwNGg8PGjclHyU3Nzc3Nzc3Nzc3Nzc3Nzc3Nzc3Nzc3Nzc3Nzc3Nzc3Nzc3Nzc3Nzc3Nzc3Nzc3Nzc3N//AABEIANAAXgMBEQACEQEDEQH/xAAcAAEAAgIDAQAAAAAAAAAAAAAABQYEBwIDCAH/xABBEAABAwIDBAcGAgcIAwAAAAABAAIDBBEFEiEGEzFBBxRRYXKRsSIyNnGBoRXBIzNSU2KS0RZCZHOiwuHwJCZD/8QAGgEBAAIDAQAAAAAAAAAAAAAAAAQFAQIGA//EADoRAAIBAwEFAwsCBAcAAAAAAAABAgMEETEFEiFBYRNRcRQyM0KBkaGxwdHwIiMVUnLxBiQ0krLS4f/aAAwDAQACEQMRAD8A3igCAIAgCAIDrn3u4k3GTe5Tkz3y35XtyQEJHjz6N9XBj8UNLLT0z6sSQyZ45YW6OcLgEFulxbTM3U3QGZg1RilU3f4jSQUkb23jhEhfI0cs+gANuIF7HmUBJoAgCAIAgCAIAgCAHggNGbR49W7RYhJUOq5IqNjnspYoCGgR3tmJtd2bKDY6cNO3ylN54FdXu5xnuw5Gw+jjaCsxqhqqfE5BLV0cjWmYANMrHC7XEDQHRw045b81vF5RLoVe1gpFwWx7BAEAQBAEAQBAEBxkJEbi3jY2QHnLBwBhNHl4bhlv5Qo71KGrntJZ7zYXRGT+K4yB7u5pyfneRetPQsbH0b8TZq3JoQBAEAQBAEAQBADwQGgMXw2TZqskw6sikiijLurSZCWSRX9ktI00BAI4g/MLylF5Kq4t6naOUVlM2N0W4RV0NHXV9dA+ndWyM3UcjS14jYDYuafdJLnadllvFYROtqTp08PUvK2PcIAgCAIAgCAIAgK9tltZQbK4fvqxxdPKHCngY0udI4D7DvK3hBzeEYk8LJqZ3SlBXS1U2N4G+pdUUr6QRRShjIon2zgXBJLiBcm3ut0019/JX3nl2yLPsF0ox4jVNw3G7QOsGU9S5p/Sf5hGjTa2ugJ7OC86lBwWcm9OTm8JGw8DxemxugFbRiTcOe5rXPblzWNrjuUeE1NZRKuLedvPs56kgtjwCAIAgCAIAgCA0l0lNfX7ZS7nHYqZzYmRsgLWuIAvc+9fi48vNRndwWU6O8lz/F9STTlWgsQqOOeRWptntqI55Wb2F0TKc1AqA0Bj2jkLtvm7rLaN9s6UFLd4t4xzXx0N+22gm1v8Eun2IXC62rqJ3zzzu3EDc7srQ2/YNB9fop9xQpQSjGK3m8IWV5c1pt1aj3ILL7uHLh3vgbr6Hdohi+znUZSOsUBy27YyTl8tR9Aozj2cnT7vl+cDFy3WjG5/m1/qWvv19psFZIgQBAEAQBAEB1VO83D9zbeZTlvwutKm9uvd1MrGeJT2Rxh+9ETBLqC/L7V+evFcVLeTcWXCxqU/pUxSXD8EZBC7K6seY3HmGWu78h9Vc7BtlWuXOWkePt5ff2EO+qblPC5mtaln4fgjItWzVDrvHdoT5DJ5uXUwfbXLlyjw9p5Vo+S7PjB+dU4v+lae/UkejfaB2z+0sFQ51oJDkmHIsPHy0P0Wt/HG7VXLg/Bm+yf34VLV+ssx/qX3XA9OMe17Q5rgWuFwRzCjkRrHA5IAgCA+A3QH1AEB8csMFYxefC4akxMrW9ckfpC12Y3Pbbhz4qovtmw7OdeC46/clUrhqUYS5mpOmWQ9cwqO/CGRxHzLR+RUr/DS/RVl1X1PLaXqmv5nymOPfF+UD9Hn7O5dJFRWhWznKaW828HZh1UyixCkq5GB8cEzJHscLhzWuBII5ggJUgpxcWbUakqc1KLwz1zSmJ0EToMoicwGMN4ZbaW+iqdOBLznidyAICE2urKykwhzMMa91dVSNpqfIRdrnHVwvp7LcztexbQSb4mGZGzRpjgVEaKKSKnMQyskdmeO3Mbm5ve5vrxWJamUSawDqqZRBC+V17MF9FpUmoRcnojMU5PCKZtDiFVJDFI+d7It+xr2MdZuV3s69vvDiqCnfVbmcovgscEWlO3jHgtcP4cfoVLFMOqIKsyxAl4sXNFwSRb2mnjyHDUEc7m1lsvaVLslQrPGOCzo1x4eKy1x4NPlgjXdq6j3ofDi0/DufTQom39bV1mJUwrc+eOCwzsynVx7h6K8s7e3oxfYLCfHg8r5v5lXcSqvCqPP54ItGy9APwCGpqIhK0U12xuAcCO/kL2AHPU9qp9pXm/WVvSejzJrljl4vi37FyLWyt0oqUlr9efsx83zJHF+jnCq2hvRNNLXCMWe1xyPcBzadBfusq+jt6vSqtT/AFQz7ff98irZU5rMVhl+6Mq51dsThm9vvqaM0soJ1Dojk1/lCv6mN7K0ZBWcYZaVoZCAxKyijq5qSSRzgaWffNA5nK5tj3e0VlPAMLZH4cofAfUo9QiYWAQW2WJswrBJJ5GF+Z7GBrXAE3cL6nuBXlWt5XEHSi8Z/ORtCahJSZSJMYpsdw2spaVkwl3Dn+03RpHD2hcXvbndUj2XXs5qVRrGnv6PD+BZW93TnUjj8+hM0r4sRoKed7WubLG1+vK4VXXzCrJL8ye7i4vHca66Qdma/EMbZJhkDHQsga3WUA5rknie8Lodj7St7a3cKrw893h3Ffd2le4kpRLXhdK6lwTAsNkjDJTkMwB5RjMeH8QaPqq+VRVK9a4i+HHHtJlCDhT3Xqlj2vh9yUfjmFRTOhmr6aORji1zXygEEGxBCivZl7jhSl/tZ5+U0f5l7zv6HpGz7NVk7D7MuJ1Lx8i5dc4uEYxfKK+SKzOW2XpYAQBAQ+yXw7Q+A+pWXqETCwCD2geHyxQ8WtaXOHz0H5qi21U4QgvH6Im2kdZERFh8LI6isipomlthI9rACW6k/PkvGzp169F4lwUlq3jh3e83qShTnpyIfA5qegwxlLNX0TzCDkcypYbtJJA48VvcbPlUkpRktO/85EmpVcpuShLj0M2Wpwx7nF9TROIHHrDNflqvD+GVV68feaqrNaRl7jtwSlir9oRNFNTywU1OGhsUgcRd1zw7bNH0KsbWy3YqMmnxy8fD6HjXrtUt3DTb59F/6zArdmsNmq6qWQVOd80j3FtVINS4k6XUOtte7pVJRTWE36se/wADWNrSlFN597+5c9msLZhOGNpoywtJz+wzLxt/26u7enKnDEpZZFrTjOWYrBKr3PIIAgIfZL4dofAfUrL1CJc8FhgrGJv3tfMeIBy+Q/rdcptOpv3MunD6lnbRxTXUl8GiEdC0n/6Ev/IfYK92bT7O2j14+8hXEt6ozTm2cNPBtTiUVKxrIxKPZAsAS0E2+pKiXCSqySOmsJSlbRcn+ZIay8SWbW6K6FsGAyVpHt1cztf4WEtA8w5WlnDFPe7zm9rVHKvud39zKrBlqKgdj3eq5i+WLia6m9F/totFN+oj8A9F2EdCpep2rYBAEBD7JfDtD4D6lZeoRKzSNiidI8gNaLklaTkoRcpaIyk28Iqga6efKPekf9ydVxyi7m4wvWfw/sWuVTp+BamRiKNrG6NaAAuySS4IqW+80Jjk/Wsbr5733lTIQe7MbKkqveqNnYWsdyhCPRGCtD3NrdFmJNqMFkw9x/SUbzYHmx5LgfPMFZ2c8093uOc2rR3K2/8AzGXiBvU1Nv23LnNoYdzMzQ9Gi0QfqmeEei66OhVvU7FkwEAQEPskf/XaHwH1KzLzmEY+MVm+lMEbv0bD7X8Tv+Fzu1btyl2MdFr9ifa0sLfZzwSlzyGpcNGaM+fM+S32Rba1n4L6/nia3VT1ES9ZMKekmnPCNjnn6C6vW8LJDS3ng87suWguN3HUnvVCdtjHBH1AWno0qXU+1UUbT7E8T43Dt0zD7j7lSrN4qY7yt2rDet97uaLpUG8kxP7bj9yufunmtU8X8yDT8xFrptIIxzyD0XZx0RUvU7VsYCAICuYLU9W2So3NNnuYWt7jc6qNf3HYU5T58vE9KMN+SR0UdK+qmyNvbi53YFzNpbTuqnTm/wA5lhVqKnEs0MTIomxxizWiwC62EYwiox0RWNtvLIza2Uw7MYpIDYilfbyWtZ4pyfQ9rZb1eC6o0SqQ7AIC/dFeDMmqJsXlfrA4wxR25loJcfobD6qdZU+Lmyl2vcNYopdSw1LbTzN/jf6lc/cw/wAzKPe/mzwpv9tPoWyNuVjW9gsuwRUnJZAQGLX1jKKEyPaXHkBzKj3NwqEHNrJvTg5ywijsw/FambDosOqgIqUbuVjx7IaTcuNuJ5eViNbwqdaF+nCrDg+Ka5Pr1+fdzXs4ui96LL3S00dNEGRDTmTxJU+jRhRgoQ0PCc3J5Z3r2NSC24+EsUt+4K8bj0UvAk2X+ph4o0eqY64IDbHRWzLs3K63v1Lz9mhWln6I5rarzcY6Iw62PHpNpyKZ1KaB1WzRzvayZhm5ceKiSezXcYkpdpnlpn3kZeUKHDG6bBVsRggCA4SxMljdHILtcLELWUVKLi9GZTw8oitkxmwGlkdq97SXO5uNzqtadGFFbsFhGXOUuLJhehqEBD7YRmTZbFGjj1Z5H0F15VlmnJdCRaPFeD6o0UqU68IDb3R00x7FQyj3nvmf5PcP9qtKH6bfK6/U5jaOHdteHyRjxVU8dBR4kYLB88LMr3f3nStZb53Pmqi12dXVxGclw1z8TWpXh2bS1LuuiIIQBAEBD7I/DlD4D6lZl5zCJhYAQGNiMPWcPqYP3sTmeYIWGsrBtGW7JM88xkmNpPEgKgO2ORWTBubZgVNHsLRuoaZtRVCm3kcDpMge4kutm5ceKubdftxTORvZb1xN9SvCr2nbjfVf7OUpaxpr20X4mLCQktzZslrZruy2943vwCmYhjOfgROOTYdK+WSnifURCKZzAZIw7NkdbUX52K8TY7UAQBAQ+yPw5Q+A+pWZecwiYWAEB8cgPP8AjNP1PGK6mA/VVD2gd2Y2VHUjuzaOxtp79GEuiMJxs0nsXme6PQGCQ7jBqCIixZTsBHflCvorEUjiqj3pt9SOFNV/25fVmB3UvwwRCa4tn3hOXt4L04bmDz5k+tTIQBAEBD7I/DlD4D6lZl5zCJhYAQBAaT6QI2x7X1+QEZixx+eRqqLpYqs6jZrbto+35kAyLfyMh/eODPM2XhFZaRNnLdi5dyPRTRZoHYFfHFCyA+oAgCAICI2S+HaHwH1KzLVhEusAIAgNOdJjWt2tmy/3oYyfnYj8gqq89L7F9Tpdk58n9r+hWIpN1NHJ+w8O8io0XiSZYVFvQa6HokcAr44o+oAgCAIAgIjZL4dovAfUraXnMIl1qAgCA0r0hy73a+uH7vI3/Q0/mqm7earOo2YsWy65KzObQv8ACfRRkWC1PR0ZvG09wV+cOckAQBAEAQERsl8O0XgPqVtLzmES61AQHw8EBovbF+favFXf4gjyAH5KnufSyOssFi1h+c2QsrS6J7RxLSAvAl5xxPRsYtG0dgCvziDkgCAIAgCAiNkvh2i8B9StpecwiXWoCA+O4IDVeNbK9cxivqTVuZvKl7su4zWGY87qnrVLZ1nF1MPOmGXdvfVKdGMVDKXUxodjA2oj/wDOc60oBb1e1xftzc1rGVt2m52nHPc9T0ltGq4P9v4m3hwV0UAQBAEAQBARGyXw7ReA+pW0vOZhEutTIQHRVVMNMzNK8DsHM/ILxrVqdGO9N4NoQlJ4SNbyYCfxQ10tc4Z6neuZk43de2h1VXHbcZtKVJY78/HQleSNLhLidVDs9iUWJU9RLiuZjZ2yOZmm1Ga5H6232t3L0htW0nNQVHDb1/R7/R5+Oepo7aolnf8A+X/b6G1BwVsRggCAIAgOmrY+WkmjjcWPdG5rXDkSNCgI3ZTD3YXhDKV0QhtI9zYWm7YwXHQev1W0nl5MIlJ3OZC90bM7gNG3tdecm1FtLJstSHq6jFZWO3VK+MW0a0i5PzVVXq38+FOnheKz8yTCNBayyR3UcSkN3U5BPE8SfM/1VXKxu5velBt9WvuSFXpLgmco8Mq2m/VpC7hmc5t/VY/h12/U+K+5nyil3nN2H1o0FO6/I3Fr+a2WzbuMk1H4ow7ik1qWdt8ovxsuqK0+oAgCA//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196" name="AutoShape 4" descr="data:image/jpeg;base64,/9j/4AAQSkZJRgABAQAAAQABAAD/2wCEAAkGBwgHBgkIBwgKCgkLDRYPDQwMDRsUFRAWIB0iIiAdHx8kKDQsJCYxJx8fLT0tMTU3Ojo6Iys/RD84QzQ5OjcBCgoKDQwNGg8PGjclHyU3Nzc3Nzc3Nzc3Nzc3Nzc3Nzc3Nzc3Nzc3Nzc3Nzc3Nzc3Nzc3Nzc3Nzc3Nzc3Nzc3N//AABEIANAAXgMBEQACEQEDEQH/xAAcAAEAAgIDAQAAAAAAAAAAAAAABQYEBwIDCAH/xABBEAABAwIDBAcGAgcIAwAAAAABAAIDBBEFEiEGEzFBBxRRYXKRsSIyNnGBoRXBIzNSU2KS0RZCZHOiwuHwJCZD/8QAGgEBAAIDAQAAAAAAAAAAAAAAAAQFAQIGA//EADoRAAIBAwEFAwsCBAcAAAAAAAABAgMEETEFEiFBYRNRcRQyM0KBkaGxwdHwIiMVUnLxBiQ0krLS4f/aAAwDAQACEQMRAD8A3igCAIAgCAIDrn3u4k3GTe5Tkz3y35XtyQEJHjz6N9XBj8UNLLT0z6sSQyZ45YW6OcLgEFulxbTM3U3QGZg1RilU3f4jSQUkb23jhEhfI0cs+gANuIF7HmUBJoAgCAIAgCAIAgCAHggNGbR49W7RYhJUOq5IqNjnspYoCGgR3tmJtd2bKDY6cNO3ylN54FdXu5xnuw5Gw+jjaCsxqhqqfE5BLV0cjWmYANMrHC7XEDQHRw045b81vF5RLoVe1gpFwWx7BAEAQBAEAQBAEBxkJEbi3jY2QHnLBwBhNHl4bhlv5Qo71KGrntJZ7zYXRGT+K4yB7u5pyfneRetPQsbH0b8TZq3JoQBAEAQBAEAQBADwQGgMXw2TZqskw6sikiijLurSZCWSRX9ktI00BAI4g/MLylF5Kq4t6naOUVlM2N0W4RV0NHXV9dA+ndWyM3UcjS14jYDYuafdJLnadllvFYROtqTp08PUvK2PcIAgCAIAgCAIAgK9tltZQbK4fvqxxdPKHCngY0udI4D7DvK3hBzeEYk8LJqZ3SlBXS1U2N4G+pdUUr6QRRShjIon2zgXBJLiBcm3ut0019/JX3nl2yLPsF0ox4jVNw3G7QOsGU9S5p/Sf5hGjTa2ugJ7OC86lBwWcm9OTm8JGw8DxemxugFbRiTcOe5rXPblzWNrjuUeE1NZRKuLedvPs56kgtjwCAIAgCAIAgCA0l0lNfX7ZS7nHYqZzYmRsgLWuIAvc+9fi48vNRndwWU6O8lz/F9STTlWgsQqOOeRWptntqI55Wb2F0TKc1AqA0Bj2jkLtvm7rLaN9s6UFLd4t4xzXx0N+22gm1v8Eun2IXC62rqJ3zzzu3EDc7srQ2/YNB9fop9xQpQSjGK3m8IWV5c1pt1aj3ILL7uHLh3vgbr6Hdohi+znUZSOsUBy27YyTl8tR9Aozj2cnT7vl+cDFy3WjG5/m1/qWvv19psFZIgQBAEAQBAEB1VO83D9zbeZTlvwutKm9uvd1MrGeJT2Rxh+9ETBLqC/L7V+evFcVLeTcWXCxqU/pUxSXD8EZBC7K6seY3HmGWu78h9Vc7BtlWuXOWkePt5ff2EO+qblPC5mtaln4fgjItWzVDrvHdoT5DJ5uXUwfbXLlyjw9p5Vo+S7PjB+dU4v+lae/UkejfaB2z+0sFQ51oJDkmHIsPHy0P0Wt/HG7VXLg/Bm+yf34VLV+ssx/qX3XA9OMe17Q5rgWuFwRzCjkRrHA5IAgCA+A3QH1AEB8csMFYxefC4akxMrW9ckfpC12Y3Pbbhz4qovtmw7OdeC46/clUrhqUYS5mpOmWQ9cwqO/CGRxHzLR+RUr/DS/RVl1X1PLaXqmv5nymOPfF+UD9Hn7O5dJFRWhWznKaW828HZh1UyixCkq5GB8cEzJHscLhzWuBII5ggJUgpxcWbUakqc1KLwz1zSmJ0EToMoicwGMN4ZbaW+iqdOBLznidyAICE2urKykwhzMMa91dVSNpqfIRdrnHVwvp7LcztexbQSb4mGZGzRpjgVEaKKSKnMQyskdmeO3Mbm5ve5vrxWJamUSawDqqZRBC+V17MF9FpUmoRcnojMU5PCKZtDiFVJDFI+d7It+xr2MdZuV3s69vvDiqCnfVbmcovgscEWlO3jHgtcP4cfoVLFMOqIKsyxAl4sXNFwSRb2mnjyHDUEc7m1lsvaVLslQrPGOCzo1x4eKy1x4NPlgjXdq6j3ofDi0/DufTQom39bV1mJUwrc+eOCwzsynVx7h6K8s7e3oxfYLCfHg8r5v5lXcSqvCqPP54ItGy9APwCGpqIhK0U12xuAcCO/kL2AHPU9qp9pXm/WVvSejzJrljl4vi37FyLWyt0oqUlr9efsx83zJHF+jnCq2hvRNNLXCMWe1xyPcBzadBfusq+jt6vSqtT/AFQz7ff98irZU5rMVhl+6Mq51dsThm9vvqaM0soJ1Dojk1/lCv6mN7K0ZBWcYZaVoZCAxKyijq5qSSRzgaWffNA5nK5tj3e0VlPAMLZH4cofAfUo9QiYWAQW2WJswrBJJ5GF+Z7GBrXAE3cL6nuBXlWt5XEHSi8Z/ORtCahJSZSJMYpsdw2spaVkwl3Dn+03RpHD2hcXvbndUj2XXs5qVRrGnv6PD+BZW93TnUjj8+hM0r4sRoKed7WubLG1+vK4VXXzCrJL8ye7i4vHca66Qdma/EMbZJhkDHQsga3WUA5rknie8Lodj7St7a3cKrw893h3Ffd2le4kpRLXhdK6lwTAsNkjDJTkMwB5RjMeH8QaPqq+VRVK9a4i+HHHtJlCDhT3Xqlj2vh9yUfjmFRTOhmr6aORji1zXygEEGxBCivZl7jhSl/tZ5+U0f5l7zv6HpGz7NVk7D7MuJ1Lx8i5dc4uEYxfKK+SKzOW2XpYAQBAQ+yXw7Q+A+pWXqETCwCD2geHyxQ8WtaXOHz0H5qi21U4QgvH6Im2kdZERFh8LI6isipomlthI9rACW6k/PkvGzp169F4lwUlq3jh3e83qShTnpyIfA5qegwxlLNX0TzCDkcypYbtJJA48VvcbPlUkpRktO/85EmpVcpuShLj0M2Wpwx7nF9TROIHHrDNflqvD+GVV68feaqrNaRl7jtwSlir9oRNFNTywU1OGhsUgcRd1zw7bNH0KsbWy3YqMmnxy8fD6HjXrtUt3DTb59F/6zArdmsNmq6qWQVOd80j3FtVINS4k6XUOtte7pVJRTWE36se/wADWNrSlFN597+5c9msLZhOGNpoywtJz+wzLxt/26u7enKnDEpZZFrTjOWYrBKr3PIIAgIfZL4dofAfUrL1CJc8FhgrGJv3tfMeIBy+Q/rdcptOpv3MunD6lnbRxTXUl8GiEdC0n/6Ev/IfYK92bT7O2j14+8hXEt6ozTm2cNPBtTiUVKxrIxKPZAsAS0E2+pKiXCSqySOmsJSlbRcn+ZIay8SWbW6K6FsGAyVpHt1cztf4WEtA8w5WlnDFPe7zm9rVHKvud39zKrBlqKgdj3eq5i+WLia6m9F/totFN+oj8A9F2EdCpep2rYBAEBD7JfDtD4D6lZeoRKzSNiidI8gNaLklaTkoRcpaIyk28Iqga6efKPekf9ydVxyi7m4wvWfw/sWuVTp+BamRiKNrG6NaAAuySS4IqW+80Jjk/Wsbr5733lTIQe7MbKkqveqNnYWsdyhCPRGCtD3NrdFmJNqMFkw9x/SUbzYHmx5LgfPMFZ2c8093uOc2rR3K2/8AzGXiBvU1Nv23LnNoYdzMzQ9Gi0QfqmeEei66OhVvU7FkwEAQEPskf/XaHwH1KzLzmEY+MVm+lMEbv0bD7X8Tv+Fzu1btyl2MdFr9ifa0sLfZzwSlzyGpcNGaM+fM+S32Rba1n4L6/nia3VT1ES9ZMKekmnPCNjnn6C6vW8LJDS3ng87suWguN3HUnvVCdtjHBH1AWno0qXU+1UUbT7E8T43Dt0zD7j7lSrN4qY7yt2rDet97uaLpUG8kxP7bj9yufunmtU8X8yDT8xFrptIIxzyD0XZx0RUvU7VsYCAICuYLU9W2So3NNnuYWt7jc6qNf3HYU5T58vE9KMN+SR0UdK+qmyNvbi53YFzNpbTuqnTm/wA5lhVqKnEs0MTIomxxizWiwC62EYwiox0RWNtvLIza2Uw7MYpIDYilfbyWtZ4pyfQ9rZb1eC6o0SqQ7AIC/dFeDMmqJsXlfrA4wxR25loJcfobD6qdZU+Lmyl2vcNYopdSw1LbTzN/jf6lc/cw/wAzKPe/mzwpv9tPoWyNuVjW9gsuwRUnJZAQGLX1jKKEyPaXHkBzKj3NwqEHNrJvTg5ywijsw/FambDosOqgIqUbuVjx7IaTcuNuJ5eViNbwqdaF+nCrDg+Ka5Pr1+fdzXs4ui96LL3S00dNEGRDTmTxJU+jRhRgoQ0PCc3J5Z3r2NSC24+EsUt+4K8bj0UvAk2X+ph4o0eqY64IDbHRWzLs3K63v1Lz9mhWln6I5rarzcY6Iw62PHpNpyKZ1KaB1WzRzvayZhm5ceKiSezXcYkpdpnlpn3kZeUKHDG6bBVsRggCA4SxMljdHILtcLELWUVKLi9GZTw8oitkxmwGlkdq97SXO5uNzqtadGFFbsFhGXOUuLJhehqEBD7YRmTZbFGjj1Z5H0F15VlmnJdCRaPFeD6o0UqU68IDb3R00x7FQyj3nvmf5PcP9qtKH6bfK6/U5jaOHdteHyRjxVU8dBR4kYLB88LMr3f3nStZb53Pmqi12dXVxGclw1z8TWpXh2bS1LuuiIIQBAEBD7I/DlD4D6lZl5zCJhYAQGNiMPWcPqYP3sTmeYIWGsrBtGW7JM88xkmNpPEgKgO2ORWTBubZgVNHsLRuoaZtRVCm3kcDpMge4kutm5ceKubdftxTORvZb1xN9SvCr2nbjfVf7OUpaxpr20X4mLCQktzZslrZruy2943vwCmYhjOfgROOTYdK+WSnifURCKZzAZIw7NkdbUX52K8TY7UAQBAQ+yPw5Q+A+pWZecwiYWAEB8cgPP8AjNP1PGK6mA/VVD2gd2Y2VHUjuzaOxtp79GEuiMJxs0nsXme6PQGCQ7jBqCIixZTsBHflCvorEUjiqj3pt9SOFNV/25fVmB3UvwwRCa4tn3hOXt4L04bmDz5k+tTIQBAEBD7I/DlD4D6lZl5zCJhYAQBAaT6QI2x7X1+QEZixx+eRqqLpYqs6jZrbto+35kAyLfyMh/eODPM2XhFZaRNnLdi5dyPRTRZoHYFfHFCyA+oAgCAICI2S+HaHwH1KzLVhEusAIAgNOdJjWt2tmy/3oYyfnYj8gqq89L7F9Tpdk58n9r+hWIpN1NHJ+w8O8io0XiSZYVFvQa6HokcAr44o+oAgCAIAgIjZL4dovAfUraXnMIl1qAgCA0r0hy73a+uH7vI3/Q0/mqm7earOo2YsWy65KzObQv8ACfRRkWC1PR0ZvG09wV+cOckAQBAEAQERsl8O0XgPqVtLzmES61AQHw8EBovbF+favFXf4gjyAH5KnufSyOssFi1h+c2QsrS6J7RxLSAvAl5xxPRsYtG0dgCvziDkgCAIAgCAiNkvh2i8B9StpecwiXWoCA+O4IDVeNbK9cxivqTVuZvKl7su4zWGY87qnrVLZ1nF1MPOmGXdvfVKdGMVDKXUxodjA2oj/wDOc60oBb1e1xftzc1rGVt2m52nHPc9T0ltGq4P9v4m3hwV0UAQBAEAQBARGyXw7ReA+pW0vOZhEutTIQHRVVMNMzNK8DsHM/ILxrVqdGO9N4NoQlJ4SNbyYCfxQ10tc4Z6neuZk43de2h1VXHbcZtKVJY78/HQleSNLhLidVDs9iUWJU9RLiuZjZ2yOZmm1Ga5H6232t3L0htW0nNQVHDb1/R7/R5+Oepo7aolnf8A+X/b6G1BwVsRggCAIAgOmrY+WkmjjcWPdG5rXDkSNCgI3ZTD3YXhDKV0QhtI9zYWm7YwXHQev1W0nl5MIlJ3OZC90bM7gNG3tdecm1FtLJstSHq6jFZWO3VK+MW0a0i5PzVVXq38+FOnheKz8yTCNBayyR3UcSkN3U5BPE8SfM/1VXKxu5velBt9WvuSFXpLgmco8Mq2m/VpC7hmc5t/VY/h12/U+K+5nyil3nN2H1o0FO6/I3Fr+a2WzbuMk1H4ow7ik1qWdt8ovxsuqK0+oAgCA//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8198" name="Picture 6" descr="https://encrypted-tbn3.gstatic.com/images?q=tbn:ANd9GcQ_L_cilltWIcZoHwUD3p6M3irIJVMO5wLeN6eI6LSfGynUGbiGtTWOUV2a"/>
          <p:cNvPicPr>
            <a:picLocks noChangeAspect="1" noChangeArrowheads="1"/>
          </p:cNvPicPr>
          <p:nvPr/>
        </p:nvPicPr>
        <p:blipFill>
          <a:blip r:embed="rId2" cstate="print"/>
          <a:srcRect/>
          <a:stretch>
            <a:fillRect/>
          </a:stretch>
        </p:blipFill>
        <p:spPr bwMode="auto">
          <a:xfrm>
            <a:off x="4876800" y="3962400"/>
            <a:ext cx="1066800" cy="2360580"/>
          </a:xfrm>
          <a:prstGeom prst="rect">
            <a:avLst/>
          </a:prstGeom>
          <a:noFill/>
          <a:effectLst>
            <a:glow rad="101600">
              <a:srgbClr val="00B050">
                <a:alpha val="60000"/>
              </a:srgb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100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3"/>
                                        </p:tgtEl>
                                        <p:attrNameLst>
                                          <p:attrName>fillcolor</p:attrName>
                                        </p:attrNameLst>
                                      </p:cBhvr>
                                      <p:tavLst>
                                        <p:tav tm="0">
                                          <p:val>
                                            <p:clrVal>
                                              <a:schemeClr val="accent2"/>
                                            </p:clrVal>
                                          </p:val>
                                        </p:tav>
                                        <p:tav tm="50000">
                                          <p:val>
                                            <p:clrVal>
                                              <a:schemeClr val="hlink"/>
                                            </p:clrVal>
                                          </p:val>
                                        </p:tav>
                                      </p:tavLst>
                                    </p:anim>
                                    <p:set>
                                      <p:cBhvr>
                                        <p:cTn id="9" dur="1000"/>
                                        <p:tgtEl>
                                          <p:spTgt spid="3"/>
                                        </p:tgtEl>
                                        <p:attrNameLst>
                                          <p:attrName>fill.type</p:attrName>
                                        </p:attrNameLst>
                                      </p:cBhvr>
                                      <p:to>
                                        <p:strVal val="solid"/>
                                      </p:to>
                                    </p:set>
                                  </p:childTnLst>
                                </p:cTn>
                              </p:par>
                            </p:childTnLst>
                          </p:cTn>
                        </p:par>
                        <p:par>
                          <p:cTn id="10" fill="hold">
                            <p:stCondLst>
                              <p:cond delay="3000"/>
                            </p:stCondLst>
                            <p:childTnLst>
                              <p:par>
                                <p:cTn id="11" presetID="0" presetClass="path" presetSubtype="0" accel="50000" decel="50000" fill="hold" nodeType="afterEffect">
                                  <p:stCondLst>
                                    <p:cond delay="0"/>
                                  </p:stCondLst>
                                  <p:childTnLst>
                                    <p:animMotion origin="layout" path="M 0.06319 0.02313 C 0.07552 0.02036 0.08402 0.00764 0.09566 0.0037 C 0.12465 0.00602 0.11111 -0.00069 0.11979 0.01666 C 0.12066 0.02105 0.12552 0.03701 0.1283 0.03909 C 0.13003 0.04048 0.13229 0.04025 0.1342 0.04071 C 0.13593 0.03933 0.14184 0.03424 0.14271 0.03262 C 0.14774 0.02475 0.13941 0.02984 0.14757 0.02614 C 0.14982 0.02313 0.15277 0.02151 0.15468 0.01828 C 0.15937 0.01041 0.15156 0.01527 0.15955 0.0118 C 0.16458 0.00671 0.16909 0.00139 0.17517 -0.00092 C 0.20937 0.00671 0.2085 -0.00671 0.2125 0.0199 C 0.22257 0.01712 0.21875 0.0155 0.22586 0.01018 C 0.22691 0.00949 0.24166 0.00139 0.24392 0.00046 C 0.24913 -0.00462 0.25034 -0.0074 0.2559 -0.00254 C 0.25729 0.00116 0.25781 0.00509 0.25955 0.00856 C 0.26215 0.01365 0.26718 0.01712 0.27031 0.02151 C 0.27309 0.03239 0.2717 0.03447 0.27882 0.03909 C 0.28489 0.02683 0.27656 0.04187 0.28611 0.031 C 0.28715 0.02984 0.28732 0.0273 0.28836 0.02614 C 0.29132 0.02313 0.29566 0.02406 0.2993 0.02313 C 0.30052 0.02151 0.30156 0.01966 0.30295 0.01828 C 0.30521 0.01596 0.31007 0.0118 0.31007 0.0118 C 0.31336 0.00509 0.32083 -0.00462 0.32586 -0.00902 C 0.32899 -0.00786 0.33264 -0.00809 0.33541 -0.00578 C 0.33698 -0.00462 0.3368 -0.00139 0.33784 0.00046 C 0.3408 0.00578 0.34114 0.00509 0.34514 0.00694 C 0.35538 0.01643 0.35781 0.00856 0.36562 0.00046 C 0.36788 -0.00185 0.37066 -0.00301 0.37274 -0.00578 C 0.37743 -0.01203 0.38125 -0.01874 0.38611 -0.02521 C 0.38802 -0.02776 0.39444 -0.02868 0.39687 -0.02984 C 0.40139 -0.02914 0.40642 -0.03007 0.41007 -0.02683 C 0.41927 -0.01874 0.42725 -0.00555 0.43784 -0.00092 C 0.44062 -0.00139 0.44375 -0.00092 0.44635 -0.00254 C 0.44809 -0.0037 0.44861 -0.00694 0.44982 -0.00902 C 0.45382 -0.0155 0.45816 -0.02174 0.46198 -0.02822 C 0.46996 -0.04164 0.46336 -0.0347 0.47031 -0.04117 C 0.47257 -0.0502 0.48177 -0.05482 0.48836 -0.05713 C 0.49791 -0.06569 0.49757 -0.06662 0.50885 -0.06847 C 0.51336 -0.06801 0.51788 -0.06847 0.52222 -0.06685 C 0.525 -0.06569 0.52691 -0.06246 0.52934 -0.06037 C 0.53055 -0.05922 0.53298 -0.05713 0.53298 -0.05713 C 0.54132 -0.0414 0.53646 -0.05274 0.5342 -0.01064 C 0.53368 -0.00092 0.52639 0.00671 0.521 0.0118 C 0.50451 0.02753 0.49027 0.04233 0.47031 0.05043 C 0.46041 0.05436 0.45156 0.06084 0.44149 0.06315 C 0.43524 0.06662 0.42968 0.06847 0.42343 0.07125 C 0.40277 0.06431 0.38784 0.07911 0.36805 0.08073 C 0.35677 0.08166 0.34548 0.08189 0.3342 0.08235 C 0.32986 0.0842 0.321 0.08721 0.321 0.08721 C 0.29878 0.08559 0.29496 0.08166 0.27517 0.07611 C 0.26614 0.07356 0.24531 0.0731 0.24027 0.07287 C 0.2283 0.06315 0.22361 0.06038 0.21007 0.05829 C 0.19687 0.05205 0.18646 0.05297 0.17152 0.05205 C 0.15607 0.04974 0.14149 0.04048 0.12586 0.03748 C 0.11284 0.03054 0.12378 0.03539 0.0993 0.03262 C 0.08941 0.03146 0.07847 0.0273 0.06909 0.02313 C 0.07222 0.01781 0.07205 0.01619 0.07639 0.01342 C 0.0776 0.01272 0.08003 0.0118 0.08003 0.0118 L 0.07396 0.0199 L 0.08489 0.02938 " pathEditMode="relative" ptsTypes="fffffffffffffffffffffffffffffffffffffffffffffffffffffffffAAA">
                                      <p:cBhvr>
                                        <p:cTn id="12" dur="5000" fill="hold"/>
                                        <p:tgtEl>
                                          <p:spTgt spid="819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Papyrus" pitchFamily="66" charset="0"/>
              </a:rPr>
              <a:t>Hathor</a:t>
            </a:r>
            <a:endParaRPr lang="en-US" b="1" dirty="0">
              <a:latin typeface="Papyrus" pitchFamily="66" charset="0"/>
            </a:endParaRPr>
          </a:p>
        </p:txBody>
      </p:sp>
      <p:sp>
        <p:nvSpPr>
          <p:cNvPr id="2" name="Content Placeholder 1"/>
          <p:cNvSpPr>
            <a:spLocks noGrp="1"/>
          </p:cNvSpPr>
          <p:nvPr>
            <p:ph idx="1"/>
          </p:nvPr>
        </p:nvSpPr>
        <p:spPr/>
        <p:txBody>
          <a:bodyPr>
            <a:normAutofit/>
          </a:bodyPr>
          <a:lstStyle/>
          <a:p>
            <a:pPr>
              <a:buNone/>
            </a:pPr>
            <a:r>
              <a:rPr lang="en-US" sz="2600" dirty="0" smtClean="0">
                <a:latin typeface="Georgia" pitchFamily="18" charset="0"/>
              </a:rPr>
              <a:t> Goddess of love &amp; fertility, Hathor is one of the few calm unwarlike goddesses, like Ma’at. Hathor was originally Sekhmet, a very warlike goddess. But when Sekhmet became too bloodthirsty, Ra changed her to Hathor. Horus was her husband.</a:t>
            </a:r>
            <a:endParaRPr lang="en-US" sz="2600" dirty="0">
              <a:latin typeface="Georgia" pitchFamily="18" charset="0"/>
            </a:endParaRPr>
          </a:p>
        </p:txBody>
      </p:sp>
      <p:pic>
        <p:nvPicPr>
          <p:cNvPr id="4098" name="Picture 2" descr="http://images.cdn.fotopedia.com/flickr-2090060380-original.jpg">
            <a:hlinkClick r:id="rId2"/>
          </p:cNvPr>
          <p:cNvPicPr>
            <a:picLocks noChangeAspect="1" noChangeArrowheads="1"/>
          </p:cNvPicPr>
          <p:nvPr/>
        </p:nvPicPr>
        <p:blipFill>
          <a:blip r:embed="rId3" cstate="print"/>
          <a:srcRect/>
          <a:stretch>
            <a:fillRect/>
          </a:stretch>
        </p:blipFill>
        <p:spPr bwMode="auto">
          <a:xfrm>
            <a:off x="-3048000" y="5105400"/>
            <a:ext cx="2819400" cy="2114551"/>
          </a:xfrm>
          <a:prstGeom prst="rect">
            <a:avLst/>
          </a:prstGeom>
          <a:noFill/>
          <a:effectLst>
            <a:glow rad="228600">
              <a:srgbClr val="07AEE9">
                <a:alpha val="40000"/>
              </a:srgb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4583 0.09019 L 0.80417 -0.09852 " pathEditMode="relative" rAng="0" ptsTypes="AA">
                                      <p:cBhvr>
                                        <p:cTn id="6" dur="2000" fill="hold"/>
                                        <p:tgtEl>
                                          <p:spTgt spid="4098"/>
                                        </p:tgtEl>
                                        <p:attrNameLst>
                                          <p:attrName>ppt_x</p:attrName>
                                          <p:attrName>ppt_y</p:attrName>
                                        </p:attrNameLst>
                                      </p:cBhvr>
                                      <p:rCtr x="42500" y="-9400"/>
                                    </p:animMotion>
                                  </p:childTnLst>
                                </p:cTn>
                              </p:par>
                              <p:par>
                                <p:cTn id="7" presetID="41" presetClass="entr" presetSubtype="0" fill="hold" grpId="0" nodeType="withEffect">
                                  <p:stCondLst>
                                    <p:cond delay="0"/>
                                  </p:stCondLst>
                                  <p:iterate type="lt">
                                    <p:tmPct val="10000"/>
                                  </p:iterate>
                                  <p:childTnLst>
                                    <p:set>
                                      <p:cBhvr>
                                        <p:cTn id="8" dur="1" fill="hold">
                                          <p:stCondLst>
                                            <p:cond delay="0"/>
                                          </p:stCondLst>
                                        </p:cTn>
                                        <p:tgtEl>
                                          <p:spTgt spid="2">
                                            <p:txEl>
                                              <p:pRg st="0" end="0"/>
                                            </p:txEl>
                                          </p:spTgt>
                                        </p:tgtEl>
                                        <p:attrNameLst>
                                          <p:attrName>style.visibility</p:attrName>
                                        </p:attrNameLst>
                                      </p:cBhvr>
                                      <p:to>
                                        <p:strVal val="visible"/>
                                      </p:to>
                                    </p:set>
                                    <p:anim calcmode="lin" valueType="num">
                                      <p:cBhvr>
                                        <p:cTn id="9" dur="10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 dur="10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11" dur="10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 dur="10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3" dur="1000" tmFilter="0,0; .5, 1; 1, 1"/>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Papyrus" pitchFamily="66" charset="0"/>
              </a:rPr>
              <a:t>Hapi</a:t>
            </a:r>
            <a:endParaRPr lang="en-US" b="1" dirty="0">
              <a:latin typeface="Papyrus" pitchFamily="66" charset="0"/>
            </a:endParaRPr>
          </a:p>
        </p:txBody>
      </p:sp>
      <p:sp>
        <p:nvSpPr>
          <p:cNvPr id="2" name="Content Placeholder 1"/>
          <p:cNvSpPr>
            <a:spLocks noGrp="1"/>
          </p:cNvSpPr>
          <p:nvPr>
            <p:ph idx="1"/>
          </p:nvPr>
        </p:nvSpPr>
        <p:spPr>
          <a:xfrm>
            <a:off x="457200" y="1882808"/>
            <a:ext cx="8229600" cy="2993992"/>
          </a:xfrm>
        </p:spPr>
        <p:txBody>
          <a:bodyPr/>
          <a:lstStyle/>
          <a:p>
            <a:pPr>
              <a:buNone/>
            </a:pPr>
            <a:r>
              <a:rPr lang="en-US" dirty="0" smtClean="0"/>
              <a:t> </a:t>
            </a:r>
            <a:r>
              <a:rPr lang="en-US" sz="2600" dirty="0" smtClean="0">
                <a:latin typeface="Georgia" pitchFamily="18" charset="0"/>
              </a:rPr>
              <a:t>Although he may not sound very important, Hapi was sent tons of offerings from the Egyptians. Hapi was the god of the Nile, &amp; he controlled the annual flooding of it that the Egyptians needed to water their crops.</a:t>
            </a:r>
            <a:endParaRPr lang="en-US" sz="2600" dirty="0">
              <a:latin typeface="Georgia" pitchFamily="18" charset="0"/>
            </a:endParaRPr>
          </a:p>
        </p:txBody>
      </p:sp>
      <p:pic>
        <p:nvPicPr>
          <p:cNvPr id="3074" name="Picture 2" descr="http://upload.wikimedia.org/wikipedia/commons/c/c4/Serapis_Pio-Clementino_Inv689_n2.jpg">
            <a:hlinkClick r:id="rId2"/>
          </p:cNvPr>
          <p:cNvPicPr>
            <a:picLocks noChangeAspect="1" noChangeArrowheads="1"/>
          </p:cNvPicPr>
          <p:nvPr/>
        </p:nvPicPr>
        <p:blipFill>
          <a:blip r:embed="rId3" cstate="print"/>
          <a:srcRect/>
          <a:stretch>
            <a:fillRect/>
          </a:stretch>
        </p:blipFill>
        <p:spPr bwMode="auto">
          <a:xfrm>
            <a:off x="4953000" y="4114800"/>
            <a:ext cx="1800225" cy="2450727"/>
          </a:xfrm>
          <a:prstGeom prst="rect">
            <a:avLst/>
          </a:prstGeom>
          <a:noFill/>
          <a:effectLst>
            <a:glow rad="101600">
              <a:srgbClr val="17F1BD">
                <a:alpha val="60000"/>
              </a:srgb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path" presetSubtype="0" accel="50000" decel="50000" fill="hold" grpId="0" nodeType="afterEffect">
                                  <p:stCondLst>
                                    <p:cond delay="0"/>
                                  </p:stCondLst>
                                  <p:childTnLst>
                                    <p:animMotion origin="layout" path="M 0 0  C 0 0  0.017 -0.08661  0.017 -0.08661  C 0.034 -0.15722  0.061 -0.1852  0.1 -0.1852  C 0.12 -0.1852  0.138 -0.17455  0.152 -0.15722  C 0.162 -0.14523  0.174 -0.13857  0.187 -0.13857  C 0.212 -0.13857  0.233 -0.16255  0.241 -0.1972  C 0.241 -0.1972  0.25 -0.2385  0.25 -0.2385  C 0.25 -0.2385  0.232 -0.15056  0.232 -0.15056  C 0.215 -0.08128  0.188 -0.0533  0.15 -0.0533  C 0.13 -0.0533  0.111 -0.06396  0.096 -0.08261  C 0.087 -0.09327  0.075 -0.09993  0.063 -0.09993  C 0.038 -0.09993  0.017 -0.07595  0.009 -0.0413  C 0.009 -0.0413  0 0  0 0  Z" pathEditMode="relative" ptsTypes="">
                                      <p:cBhvr>
                                        <p:cTn id="6" dur="2000" fill="hold"/>
                                        <p:tgtEl>
                                          <p:spTgt spid="3"/>
                                        </p:tgtEl>
                                        <p:attrNameLst>
                                          <p:attrName>ppt_x</p:attrName>
                                          <p:attrName>ppt_y</p:attrName>
                                        </p:attrNameLst>
                                      </p:cBhvr>
                                    </p:animMotion>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30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Acknowledgments</a:t>
            </a:r>
            <a:endParaRPr lang="en-US" dirty="0"/>
          </a:p>
        </p:txBody>
      </p:sp>
      <p:sp>
        <p:nvSpPr>
          <p:cNvPr id="2" name="Content Placeholder 1"/>
          <p:cNvSpPr>
            <a:spLocks noGrp="1"/>
          </p:cNvSpPr>
          <p:nvPr>
            <p:ph idx="1"/>
          </p:nvPr>
        </p:nvSpPr>
        <p:spPr/>
        <p:txBody>
          <a:bodyPr/>
          <a:lstStyle/>
          <a:p>
            <a:pPr>
              <a:buNone/>
            </a:pPr>
            <a:r>
              <a:rPr lang="en-US" dirty="0" smtClean="0"/>
              <a:t>For info: </a:t>
            </a:r>
            <a:r>
              <a:rPr lang="en-US" dirty="0" smtClean="0">
                <a:hlinkClick r:id="rId2"/>
              </a:rPr>
              <a:t>www.ablemedia.com</a:t>
            </a:r>
            <a:r>
              <a:rPr lang="en-US" dirty="0" smtClean="0"/>
              <a:t>; </a:t>
            </a:r>
            <a:r>
              <a:rPr lang="en-US" dirty="0" smtClean="0">
                <a:hlinkClick r:id="rId3"/>
              </a:rPr>
              <a:t>www.crystallinks.com</a:t>
            </a:r>
            <a:r>
              <a:rPr lang="en-US" dirty="0" smtClean="0"/>
              <a:t>; Rick Riodran’s: The Serpent’s Shadow.</a:t>
            </a:r>
          </a:p>
          <a:p>
            <a:pPr>
              <a:buNone/>
            </a:pPr>
            <a:endParaRPr lang="en-US" dirty="0" smtClean="0"/>
          </a:p>
          <a:p>
            <a:pPr>
              <a:buNone/>
            </a:pPr>
            <a:r>
              <a:rPr lang="en-US" dirty="0" smtClean="0"/>
              <a:t>For pictures: </a:t>
            </a:r>
            <a:r>
              <a:rPr lang="en-US" dirty="0" smtClean="0">
                <a:hlinkClick r:id="rId4"/>
              </a:rPr>
              <a:t>www.flickr.com</a:t>
            </a:r>
            <a:r>
              <a:rPr lang="en-US" dirty="0" smtClean="0"/>
              <a:t>; </a:t>
            </a:r>
            <a:r>
              <a:rPr lang="en-US" dirty="0" smtClean="0">
                <a:hlinkClick r:id="rId5"/>
              </a:rPr>
              <a:t>www.wikipedea.com</a:t>
            </a:r>
            <a:r>
              <a:rPr lang="en-US" dirty="0" smtClean="0"/>
              <a:t>. </a:t>
            </a:r>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7BFA48"/>
                </a:solidFill>
              </a:rPr>
              <a:t>King Gods</a:t>
            </a:r>
            <a:endParaRPr lang="en-US" dirty="0">
              <a:solidFill>
                <a:srgbClr val="7BFA48"/>
              </a:solidFill>
            </a:endParaRPr>
          </a:p>
        </p:txBody>
      </p:sp>
      <p:sp>
        <p:nvSpPr>
          <p:cNvPr id="5" name="Subtitle 4"/>
          <p:cNvSpPr>
            <a:spLocks noGrp="1"/>
          </p:cNvSpPr>
          <p:nvPr>
            <p:ph type="subTitle" idx="1"/>
          </p:nvPr>
        </p:nvSpPr>
        <p:spPr/>
        <p:txBody>
          <a:bodyPr/>
          <a:lstStyle/>
          <a:p>
            <a:r>
              <a:rPr lang="en-US" dirty="0" smtClean="0"/>
              <a:t>These gods &amp; goddess are very important in the ruling of the people &amp; the gods</a:t>
            </a:r>
            <a:endParaRPr lang="en-US" dirty="0"/>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19200"/>
          </a:xfrm>
        </p:spPr>
        <p:style>
          <a:lnRef idx="0">
            <a:scrgbClr r="0" g="0" b="0"/>
          </a:lnRef>
          <a:fillRef idx="1003">
            <a:schemeClr val="dk2"/>
          </a:fillRef>
          <a:effectRef idx="0">
            <a:scrgbClr r="0" g="0" b="0"/>
          </a:effectRef>
          <a:fontRef idx="major"/>
        </p:style>
        <p:txBody>
          <a:bodyPr/>
          <a:lstStyle/>
          <a:p>
            <a:pPr algn="ctr"/>
            <a:r>
              <a:rPr lang="en-US" b="1" dirty="0" smtClean="0">
                <a:solidFill>
                  <a:schemeClr val="accent3">
                    <a:lumMod val="20000"/>
                    <a:lumOff val="80000"/>
                  </a:schemeClr>
                </a:solidFill>
                <a:latin typeface="Papyrus" pitchFamily="66" charset="0"/>
              </a:rPr>
              <a:t>Ra</a:t>
            </a:r>
            <a:endParaRPr lang="en-US" b="1" dirty="0">
              <a:solidFill>
                <a:schemeClr val="accent3">
                  <a:lumMod val="20000"/>
                  <a:lumOff val="80000"/>
                </a:schemeClr>
              </a:solidFill>
              <a:latin typeface="Papyrus" pitchFamily="66" charset="0"/>
            </a:endParaRPr>
          </a:p>
        </p:txBody>
      </p:sp>
      <p:sp>
        <p:nvSpPr>
          <p:cNvPr id="6" name="Content Placeholder 5"/>
          <p:cNvSpPr>
            <a:spLocks noGrp="1"/>
          </p:cNvSpPr>
          <p:nvPr>
            <p:ph idx="1"/>
          </p:nvPr>
        </p:nvSpPr>
        <p:spPr/>
        <p:txBody>
          <a:bodyPr/>
          <a:lstStyle/>
          <a:p>
            <a:pPr>
              <a:buNone/>
            </a:pPr>
            <a:r>
              <a:rPr lang="en-US" dirty="0" smtClean="0">
                <a:solidFill>
                  <a:schemeClr val="bg1"/>
                </a:solidFill>
                <a:latin typeface="Papyrus" pitchFamily="66" charset="0"/>
              </a:rPr>
              <a:t>Ra was the sun god in Egyptian Mythology. He was also known as the father of the gods. He had the duty of sailing over the earth each day, giving light &amp; warmth. During the night, Ra would fly through the Daut, the Egyptian underworld. He was also a king-like god since he was the gods father.</a:t>
            </a:r>
            <a:endParaRPr lang="en-US" dirty="0">
              <a:solidFill>
                <a:schemeClr val="bg1"/>
              </a:solidFill>
              <a:latin typeface="Papyrus" pitchFamily="66" charset="0"/>
            </a:endParaRPr>
          </a:p>
        </p:txBody>
      </p:sp>
      <p:pic>
        <p:nvPicPr>
          <p:cNvPr id="11268" name="Picture 4" descr="https://encrypted-tbn1.gstatic.com/images?q=tbn:ANd9GcTxziWTfblNOUnqLFvh2ZTWaLFku2i3c0tJFa-z971Upuica3UPulxHakM"/>
          <p:cNvPicPr>
            <a:picLocks noChangeAspect="1" noChangeArrowheads="1"/>
          </p:cNvPicPr>
          <p:nvPr/>
        </p:nvPicPr>
        <p:blipFill>
          <a:blip r:embed="rId2" cstate="print"/>
          <a:srcRect/>
          <a:stretch>
            <a:fillRect/>
          </a:stretch>
        </p:blipFill>
        <p:spPr bwMode="auto">
          <a:xfrm>
            <a:off x="3200400" y="4933949"/>
            <a:ext cx="914400" cy="1924051"/>
          </a:xfrm>
          <a:prstGeom prst="rect">
            <a:avLst/>
          </a:prstGeom>
          <a:noFill/>
          <a:effectLst>
            <a:glow rad="139700">
              <a:schemeClr val="accent3">
                <a:satMod val="175000"/>
                <a:alpha val="40000"/>
              </a:scheme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
                                        </p:tgtEl>
                                        <p:attrNameLst>
                                          <p:attrName>ppt_x</p:attrName>
                                          <p:attrName>ppt_y</p:attrName>
                                        </p:attrNameLst>
                                      </p:cBhvr>
                                    </p:animMotion>
                                    <p:animEffect transition="in" filter="fade">
                                      <p:cBhvr>
                                        <p:cTn id="9" dur="2000"/>
                                        <p:tgtEl>
                                          <p:spTgt spid="2"/>
                                        </p:tgtEl>
                                      </p:cBhvr>
                                    </p:animEffect>
                                  </p:childTnLst>
                                </p:cTn>
                              </p:par>
                            </p:childTnLst>
                          </p:cTn>
                        </p:par>
                        <p:par>
                          <p:cTn id="10" fill="hold">
                            <p:stCondLst>
                              <p:cond delay="2000"/>
                            </p:stCondLst>
                            <p:childTnLst>
                              <p:par>
                                <p:cTn id="11" presetID="44" presetClass="path" presetSubtype="0" accel="50000" decel="50000" fill="hold" nodeType="afterEffect">
                                  <p:stCondLst>
                                    <p:cond delay="0"/>
                                  </p:stCondLst>
                                  <p:childTnLst>
                                    <p:animMotion origin="layout" path="M 0 -0.01527 L 0.07552 -0.08906 C 0.09115 -0.10572 0.15139 -0.13325 0.17708 -0.13463 C 0.20694 -0.13625 0.23524 -0.12353 0.25295 -0.10896 L 0.30747 -0.07773 L 0.33194 -0.05043 L 0.36667 -0.01897 " pathEditMode="relative" rAng="0" ptsTypes="FffFAAF">
                                      <p:cBhvr>
                                        <p:cTn id="12" dur="5000" fill="hold"/>
                                        <p:tgtEl>
                                          <p:spTgt spid="11268"/>
                                        </p:tgtEl>
                                        <p:attrNameLst>
                                          <p:attrName>ppt_x</p:attrName>
                                          <p:attrName>ppt_y</p:attrName>
                                        </p:attrNameLst>
                                      </p:cBhvr>
                                      <p:rCtr x="18300" y="-6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Papyrus" pitchFamily="66" charset="0"/>
              </a:rPr>
              <a:t>Horus</a:t>
            </a:r>
            <a:endParaRPr lang="en-US" b="1" dirty="0">
              <a:latin typeface="Papyrus" pitchFamily="66" charset="0"/>
            </a:endParaRPr>
          </a:p>
        </p:txBody>
      </p:sp>
      <p:sp>
        <p:nvSpPr>
          <p:cNvPr id="2" name="Content Placeholder 1"/>
          <p:cNvSpPr>
            <a:spLocks noGrp="1"/>
          </p:cNvSpPr>
          <p:nvPr>
            <p:ph idx="1"/>
          </p:nvPr>
        </p:nvSpPr>
        <p:spPr/>
        <p:txBody>
          <a:bodyPr/>
          <a:lstStyle/>
          <a:p>
            <a:pPr>
              <a:buNone/>
            </a:pPr>
            <a:r>
              <a:rPr lang="en-US" dirty="0" smtClean="0"/>
              <a:t>  </a:t>
            </a:r>
            <a:r>
              <a:rPr lang="en-US" sz="2600" dirty="0" smtClean="0">
                <a:latin typeface="Georgia" pitchFamily="18" charset="0"/>
              </a:rPr>
              <a:t>It was some times said that each pharaoh was an embodiment of Horus himself. He was the god of war strategy &amp; kings.  He kept the gods in check once it was decided that he would be king instead of Set. While waging war against his uncle, Set, the gods noticed his power, &amp; honored  him as a warrior.</a:t>
            </a:r>
            <a:endParaRPr lang="en-US" sz="2600" dirty="0">
              <a:latin typeface="Georgia" pitchFamily="18" charset="0"/>
            </a:endParaRPr>
          </a:p>
        </p:txBody>
      </p:sp>
      <p:pic>
        <p:nvPicPr>
          <p:cNvPr id="5122" name="Picture 2" descr="http://upload.wikimedia.org/wikipedia/commons/b/b3/Horus_from_Egyptian_Mythology_and_Egyptian_Christianity.png">
            <a:hlinkClick r:id="rId2"/>
          </p:cNvPr>
          <p:cNvPicPr>
            <a:picLocks noChangeAspect="1" noChangeArrowheads="1"/>
          </p:cNvPicPr>
          <p:nvPr/>
        </p:nvPicPr>
        <p:blipFill>
          <a:blip r:embed="rId3" cstate="print"/>
          <a:srcRect/>
          <a:stretch>
            <a:fillRect/>
          </a:stretch>
        </p:blipFill>
        <p:spPr bwMode="auto">
          <a:xfrm>
            <a:off x="4038600" y="4765183"/>
            <a:ext cx="990600" cy="2092817"/>
          </a:xfrm>
          <a:prstGeom prst="rect">
            <a:avLst/>
          </a:prstGeom>
          <a:noFill/>
          <a:effectLst>
            <a:glow rad="101600">
              <a:srgbClr val="FF6600">
                <a:alpha val="60000"/>
              </a:srgb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xit" presetSubtype="0" fill="hold" nodeType="clickEffect">
                                  <p:stCondLst>
                                    <p:cond delay="0"/>
                                  </p:stCondLst>
                                  <p:childTnLst>
                                    <p:anim from="(ppt_x)" to="(ppt_x+1)" calcmode="lin" valueType="num">
                                      <p:cBhvr>
                                        <p:cTn id="6" dur="500">
                                          <p:stCondLst>
                                            <p:cond delay="0"/>
                                          </p:stCondLst>
                                        </p:cTn>
                                        <p:tgtEl>
                                          <p:spTgt spid="5122"/>
                                        </p:tgtEl>
                                        <p:attrNameLst>
                                          <p:attrName>ppt_x</p:attrName>
                                        </p:attrNameLst>
                                      </p:cBhvr>
                                    </p:anim>
                                    <p:anim from="0" to="-1.0" calcmode="lin" valueType="num">
                                      <p:cBhvr>
                                        <p:cTn id="7" dur="100" accel="50000">
                                          <p:stCondLst>
                                            <p:cond delay="0"/>
                                          </p:stCondLst>
                                        </p:cTn>
                                        <p:tgtEl>
                                          <p:spTgt spid="5122"/>
                                        </p:tgtEl>
                                        <p:attrNameLst>
                                          <p:attrName>xshear</p:attrName>
                                        </p:attrNameLst>
                                      </p:cBhvr>
                                    </p:anim>
                                    <p:set>
                                      <p:cBhvr>
                                        <p:cTn id="8" dur="400">
                                          <p:stCondLst>
                                            <p:cond delay="100"/>
                                          </p:stCondLst>
                                        </p:cTn>
                                        <p:tgtEl>
                                          <p:spTgt spid="5122"/>
                                        </p:tgtEl>
                                        <p:attrNameLst>
                                          <p:attrName>xshear</p:attrName>
                                        </p:attrNameLst>
                                      </p:cBhvr>
                                      <p:to>
                                        <p:strVal val="-1.0"/>
                                      </p:to>
                                    </p:set>
                                    <p:set>
                                      <p:cBhvr>
                                        <p:cTn id="9" dur="1" fill="hold">
                                          <p:stCondLst>
                                            <p:cond delay="499"/>
                                          </p:stCondLst>
                                        </p:cTn>
                                        <p:tgtEl>
                                          <p:spTgt spid="5122"/>
                                        </p:tgtEl>
                                        <p:attrNameLst>
                                          <p:attrName>style.visibility</p:attrName>
                                        </p:attrNameLst>
                                      </p:cBhvr>
                                      <p:to>
                                        <p:strVal val="hidden"/>
                                      </p:to>
                                    </p:set>
                                  </p:childTnLst>
                                </p:cTn>
                              </p:par>
                            </p:childTnLst>
                          </p:cTn>
                        </p:par>
                        <p:par>
                          <p:cTn id="10" fill="hold">
                            <p:stCondLst>
                              <p:cond delay="500"/>
                            </p:stCondLst>
                            <p:childTnLst>
                              <p:par>
                                <p:cTn id="11" presetID="28" presetClass="emph" presetSubtype="0" fill="hold" grpId="0" nodeType="afterEffect">
                                  <p:stCondLst>
                                    <p:cond delay="0"/>
                                  </p:stCondLst>
                                  <p:iterate type="lt">
                                    <p:tmPct val="10000"/>
                                  </p:iterate>
                                  <p:childTnLst>
                                    <p:animClr clrSpc="rgb" dir="cw">
                                      <p:cBhvr override="childStyle">
                                        <p:cTn id="12" dur="500" fill="hold"/>
                                        <p:tgtEl>
                                          <p:spTgt spid="3"/>
                                        </p:tgtEl>
                                        <p:attrNameLst>
                                          <p:attrName>style.color</p:attrName>
                                        </p:attrNameLst>
                                      </p:cBhvr>
                                      <p:to>
                                        <a:srgbClr val="89FB3B"/>
                                      </p:to>
                                    </p:animClr>
                                    <p:animClr clrSpc="rgb" dir="cw">
                                      <p:cBhvr>
                                        <p:cTn id="13" dur="500" fill="hold"/>
                                        <p:tgtEl>
                                          <p:spTgt spid="3"/>
                                        </p:tgtEl>
                                        <p:attrNameLst>
                                          <p:attrName>fillcolor</p:attrName>
                                        </p:attrNameLst>
                                      </p:cBhvr>
                                      <p:to>
                                        <a:srgbClr val="89FB3B"/>
                                      </p:to>
                                    </p:animClr>
                                    <p:set>
                                      <p:cBhvr>
                                        <p:cTn id="14" dur="500" fill="hold"/>
                                        <p:tgtEl>
                                          <p:spTgt spid="3"/>
                                        </p:tgtEl>
                                        <p:attrNameLst>
                                          <p:attrName>fill.type</p:attrName>
                                        </p:attrNameLst>
                                      </p:cBhvr>
                                      <p:to>
                                        <p:strVal val="solid"/>
                                      </p:to>
                                    </p:set>
                                    <p:anim to="1.5" calcmode="lin" valueType="num">
                                      <p:cBhvr override="childStyle">
                                        <p:cTn id="15" dur="500" fill="hold"/>
                                        <p:tgtEl>
                                          <p:spTgt spid="3"/>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Papyrus" pitchFamily="66" charset="0"/>
              </a:rPr>
              <a:t>Set</a:t>
            </a:r>
            <a:endParaRPr lang="en-US" b="1" dirty="0">
              <a:latin typeface="Papyrus" pitchFamily="66" charset="0"/>
            </a:endParaRPr>
          </a:p>
        </p:txBody>
      </p:sp>
      <p:pic>
        <p:nvPicPr>
          <p:cNvPr id="2050" name="Picture 2" descr="http://upload.wikimedia.org/wikipedia/commons/f/f6/Seth1.jpg">
            <a:hlinkClick r:id="rId2"/>
          </p:cNvPr>
          <p:cNvPicPr>
            <a:picLocks noGrp="1" noChangeAspect="1" noChangeArrowheads="1"/>
          </p:cNvPicPr>
          <p:nvPr>
            <p:ph idx="1"/>
          </p:nvPr>
        </p:nvPicPr>
        <p:blipFill>
          <a:blip r:embed="rId3" cstate="print"/>
          <a:stretch>
            <a:fillRect/>
          </a:stretch>
        </p:blipFill>
        <p:spPr bwMode="auto">
          <a:xfrm>
            <a:off x="914400" y="4724400"/>
            <a:ext cx="669175" cy="1579418"/>
          </a:xfrm>
          <a:prstGeom prst="rect">
            <a:avLst/>
          </a:prstGeom>
          <a:noFill/>
          <a:effectLst>
            <a:glow rad="101600">
              <a:srgbClr val="FF0000">
                <a:alpha val="60000"/>
              </a:srgbClr>
            </a:glow>
          </a:effectLst>
        </p:spPr>
      </p:pic>
      <p:sp>
        <p:nvSpPr>
          <p:cNvPr id="5" name="TextBox 4"/>
          <p:cNvSpPr txBox="1"/>
          <p:nvPr/>
        </p:nvSpPr>
        <p:spPr>
          <a:xfrm>
            <a:off x="762000" y="1371600"/>
            <a:ext cx="7924800" cy="2862322"/>
          </a:xfrm>
          <a:prstGeom prst="rect">
            <a:avLst/>
          </a:prstGeom>
          <a:noFill/>
        </p:spPr>
        <p:txBody>
          <a:bodyPr wrap="square" rtlCol="0">
            <a:spAutoFit/>
          </a:bodyPr>
          <a:lstStyle/>
          <a:p>
            <a:r>
              <a:rPr lang="en-US" dirty="0" smtClean="0"/>
              <a:t>	</a:t>
            </a:r>
            <a:r>
              <a:rPr lang="en-US" sz="2000" dirty="0" smtClean="0">
                <a:latin typeface="Georgia" pitchFamily="18" charset="0"/>
              </a:rPr>
              <a:t>Set was the Egyptian god of the desert, thunderstorms, &amp; arid heat. He was always hot-tempered, &amp; when his brother Osiris took the throne, he was furious. So he murdered Osiris out of jealousy. Then, when it was said that Horus, Osiris’s son should take over, Set planned to get rid of him. However, Horus had expected this, so he turned it into a long lasting argument. Also, he stationed guards to keep Set away. The final straw was when Neith showed everyone who the king would be. Set, not trusted by the gods &amp; no longer able to take the throne, isolated himself from further harm.</a:t>
            </a:r>
            <a:endParaRPr lang="en-US" sz="2000" dirty="0">
              <a:latin typeface="Georgia" pitchFamily="18" charset="0"/>
            </a:endParaRPr>
          </a:p>
        </p:txBody>
      </p:sp>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Papyrus" pitchFamily="66" charset="0"/>
              </a:rPr>
              <a:t>Isis</a:t>
            </a:r>
            <a:endParaRPr lang="en-US" b="1" dirty="0">
              <a:latin typeface="Papyrus" pitchFamily="66" charset="0"/>
            </a:endParaRPr>
          </a:p>
        </p:txBody>
      </p:sp>
      <p:sp>
        <p:nvSpPr>
          <p:cNvPr id="2" name="Content Placeholder 1"/>
          <p:cNvSpPr>
            <a:spLocks noGrp="1"/>
          </p:cNvSpPr>
          <p:nvPr>
            <p:ph idx="1"/>
          </p:nvPr>
        </p:nvSpPr>
        <p:spPr/>
        <p:txBody>
          <a:bodyPr>
            <a:normAutofit/>
          </a:bodyPr>
          <a:lstStyle/>
          <a:p>
            <a:pPr>
              <a:buNone/>
            </a:pPr>
            <a:r>
              <a:rPr lang="en-US" sz="2600" dirty="0" smtClean="0">
                <a:latin typeface="Georgia" pitchFamily="18" charset="0"/>
              </a:rPr>
              <a:t> Isis was the goddess of magic &amp; considered the mother of the pharaohs. She was the wife of Osiris &amp; the mother of Horus. She trained him to become the rightful king that would avenge her husband’s death. All people loved her because she was good &amp; kind, &amp; gave them a rightful leader, their pharaoh.</a:t>
            </a:r>
            <a:endParaRPr lang="en-US" sz="2600" dirty="0">
              <a:latin typeface="Georgia" pitchFamily="18" charset="0"/>
            </a:endParaRPr>
          </a:p>
        </p:txBody>
      </p:sp>
      <p:sp>
        <p:nvSpPr>
          <p:cNvPr id="6146" name="AutoShape 2" descr="data:image/jpeg;base64,/9j/4AAQSkZJRgABAQAAAQABAAD/2wCEAAkGBhMSERUUEhQWFRUWGRoYGBcYGBcbGBkYHRwdGhwYHBsaGyYfGB0jHRoaHy8gIycpLSwsGR4xNTAqNSYrLSkBCQoKDgwOGg8PGiolHyQqLC8sLDQsLCwsLCwsKSosLCwvLCwsLCwsLCwsLCwsLCwsLCwsLCwsLCwsLCwsLCwsLP/AABEIALoBEAMBIgACEQEDEQH/xAAbAAACAwEBAQAAAAAAAAAAAAAEBQIDBgEHAP/EAEsQAAIBAgQEAwQGBgcGBAcAAAECEQMhAAQSMQUiQVEGE2EycYGRFCNCUqGxB2KywdHwJDNDcoKi4RUWc7PC8TREdJIlU1Rjk6Pi/8QAGgEAAwEBAQEAAAAAAAAAAAAAAgMEAQAFBv/EAC4RAAICAQMBBgYDAQEBAAAAAAABAhEDEiExQQQTIlFhsTJxgcHR8JGh4VJiQv/aAAwDAQACEQMRAD8A8Vo0sGUqOGHA/DmYzRYZai9YoAWCRaZiZI3g/LDbNeDc5l08yvlqtJBALNpiSQALE7kxgGGkJadDBKZbDrhHhnMZgE0KD1AvtEABQe2piFn0mbjvi/i/AquTQNmqbUVOxaCCd4GkmT6DAbjaQlXLemLBlPTDo+EeJOA1PJ1QhiDClmBvI5oX4zuPWE1ThFanU8qurGuSF8pjcahI5R0gz3I6dMY7Rqp8EXyttpwvzeX+upCNw35Y3+W/R7m1QBcs+0k8gYnuVkEe6LYyfGMoVzNBSIb60EHoQLj54y2rOSTr5oAqqFiRv2jFlPLggGN79NpI/MHBdbJhnUH1xauVi0D+ThLmlFeZTHHJyfkIMnT00WMTBI+Ow/dgkqBT1GJ/ftjlClOXf/iR/nX+OL83lGCU1i5qdPcxjDtm9/Mn8SWy6f2D5ih/VGN6ifjj7LZN65J16RJ0qLWBjBtfLx5E7irTH445w6iNJmwFRhPbmPfedumOjLw2dKPip+QPlKbrVNJjqGkkHrYxv164ZLksVZKiPpaj/wC23r9oRjQrlbY6TMURK2UA3j+f9cfLlAdo+WHVTK7f3k/aGOUsrdv73/SMd0s6t6MnxXLxVpW3D/lit7G4C+pn92G3HaMZjLevmfsjA2cLhoVJjqRv7r7YzdtL0DhSTfqBKhNokG0gEfngXJh/LTQoM6iZ6Q3vGHuUBZeZdJFvQ+owFw7UtBCoBHNNrjmMfDf8MYpVaNnFc+n4BtFb7i/P/wDrEShLUtQg6mBHuGGVLMsSIAJ6WJ/fj7M0W8ygGidbbbHl3+dsbbXKQCakrjZTUEWAk/H9wOPqdEk3sO0fz/P4sKeXu53uB8hcY5SSdr2FxESbx8AR8x64Vq22H6LYHwnLSavo8fhgx6aqQCQDve1u98XcApSa8f8Azf8ApGDs7wzWllBZeZff2npO349MPsloWDKyLXGItlMQXIXFSnIH24badiR1+Pa8iSt1HOsFQus6uUlYswMG3v36i2821OznFgtTK4Fq5XD40wyhlIIOxHXA1TK41MGjOVsvhfXoY0dfL4V5mjg0wGhz4SBXPZRhYjM0L9YNVAfmDHxxvf0ySeKqDcLl6ekdiXqzHaYE+4YxHhlf6ZlP/U5f/nJja/ppzS0+JF2/+npQOpOutAGB6DEvEaOtwD6fwTL08kVLUQC9EtAeoFOtXPR9R1gsIMz1BHmOdzOabL/RcyoH0etNJHUq6M5VdHtQFABIsfaBBMgYnwXiGbyOb1BzTrGmrkAko6OnmUwyzDqAel+khseg+OM1Tz/BqXERTCZhWCi4uRUNJl1faTWNa9bDaTgX6chxTtXwy39F6mlw/iCKbUwdMHY+USSI2JN/5EZv9GHl/wC0xVqxpVSFZogVX2PoQFIn9cXxqfAQ/oXE42IYj3GkSPz/AJtjH+E8kXXMaROioS3oop0p9TBa4339cK1PZ/vI1xXiXy9jX+I/D+YyuaOaUlgahcVJJIlp0PeQPs9iLW2x514nUvnMsxsXNdjG0kajG9r49Z8Icfqa1y9T6ym8qNVytja+62iDt+GPPP0l5NMvxOgqkKitVNzAUFEJEnoJj5YJ003H19gVtJKXp7id8sdakCQJkziYSWtNj2tETMkXv2P78RHiPLR/WAe0ev2d/ieg64lT45l2YBXEk2kMB8zbe3vtiLTkreL/AIPRTx38XL8xVwjIhqThiYWs3+UqfzGDsvTp1griSAZFiOhAMdoJxDgzMKdYKLmtUja1x3tti7LZepTQuBpGpVCusai20A3MW2Mb4ZO3KVGY4xUE2U8SoQaP/HpftYjwDK6xVCqzEVnkAjaZ2JE7+v5YI4sCFoTc/SKV9vtHFmU4foq1kimWeoXCI6lgCOoNRWBm8bCcMxb4ybMqyspymV08QVYIiiRBgxDRG522+GNImWMbDCnI8Of6YHAQL5eiCYaJLEoFLKfsg36HDs52ipKvWpKw3VqiBtpuCZ7fPBSfkLrdtkMtkA121Tqb7TRZiBaYtA6YnSyd3t9r/pXDHhihqYKwQWqQRBBHmPBBFiLC+PlomWt9o/ww2bqIpK2YvxPRjN5T1FX9kYhk8sdVS4POY5gY9D933YP8T0/6bkh/xv2RjmQow9aDqPmNPLEHt6+/E+V7fRe5VgW/1fsL6LaqzKtwog3PtAgEfhhXwvMFaNAC2ouxPor7fHVv6Yd5DJsmYZOWY1QFAIUkQDaTYC53OE/CMq1SnlVHVK/wGtZ/dg46b9NvZgT1uO3O/uh1nMmLA2Wea3YMf3YXZqnD5Sd7/sficPK2TJUKWEfaJtIAO9p37YXZ1IrZMG/M/Wdl/PvOEQlaSvz9mNnCpN15e5RVrso5VImSAUbUTJMG4Cg/H4RGC6CMfaT4jb/NDD5YF8O5wmkWqE6pBYkk6tYDLCjaAYgdvfi/LZ+M3UotqOphovKrCaiLmwIvbBTi3aS4DjJUpPqW+EqM/SZ6V3HyAw/GWEdcLPBFGRmjH/mqg/LGlFD34c2QpGRo09GZZRtqsPR4Ox9Se4sMDZTJf1qDo9RlnbUrt191j/CMN8xTP04LMctJt/1nHy5fy9JXUuWlXqBhJ16Sej1XIUn/ANw+HvsHX+BqVr6CLJu1GnTdZKFNTL/h1H3GTY9nUdsPCFZZW4/m2B+I0AKVFQRqNTYk+ynNBk2lxTW3UxgOfIrNHskgFZOyhgT77IJ6zHWQ5OxMoUy3M0MKc1Rw/qqGAIMg3BGxB64VZqlhiYphnh3ipy1QVFpUajAqy+arMEZTIZQrreYMmfZERi/xb4yfiTnzqOW1UwB5qI4qgKwOkMahGkF7gg/aiJwn83QjN2BP8MR4ZlNL6SQdaxPc7/MlB+B6mAukxiVtG2TxerCh9JyuXraKaIlUa0qClAEEqecC56CxtOLOMcfq12+jt5dOkg+op0khUKiRG8sUMg7SIG+M9wwhh5RABX+r9ReaZ9bGPS1ovYl1CsYdIKN1CiGHoWpmGA7Ai+mcTyk3s2WQglukabhnjqrlqGijRyqoTpqjy6hkAKJJ82/1UAdDBIsIxb4R4sadWu6JTGp4NMKfL0slNSACxNzT6m220YyFesNRMaQ9mXoG6D3TIB/WE7DBnhbiA8/SY500ztzITAj1lzjrkFLHGj0SjxoUyWo0KdNzbVzsQD90MYXGD8XrrzmS182s19Wq8yqzM7zjVqBMdf5/gflhNxzgVStXy9WnoiiahYOzLIYKBBCnsfwxibf8P2A0pV817gNVUUy2lZi5gbbX9MTamp2IZTtEEWNtrfLHeJeEqlchpVYEACrb1N6BMnr7hiXDPCdSiGClTqizOYnvIoj+QMI7nwXqery/0r7/AMdUtPn/AIIeDVAtOsTIjMVJYRIEre+HVfKuQUatVKwFjXYjtHUe/thDkiRTrqQL5irqsTBkWBsOnx7C0ua1OrWpLDeWZ5iAwJHSLyB1kE+/cYZli4u7q3z9EKwZU/DV0k/cE4tQhaEkmMxRuxE+16Y0VHKOM0wKOKa861CywzkyVgHVA1bxfSZ7tlc7lKlNKQqVNY+kUY3JHMZEk7bW6Ye+KeFtUL1zmgtFLBAhaCLEWqDU5e0RNwOmHYoRaSclW++4nNOWpyrotthjRyIRyzQEQMQxPSD+QmfUdcZrM+Ns8Gf6Plm8qeUvQrFo2klWAuQYEel8aQ5CtTyTUzVV6g9l6ikDTKkhxJJhdQnfGVzOVrqutaWRe0wqVwTEkbtE3O5H5YLGo420KnrnTJr4y4oTH0UX75ev+94w14D4mrMSubo6HYjQVsCWMKpQkst4Gq47xE4xI8TVIn6Pl47+XUjYgXNTeCcfP4trEAKtCnuBpo05giCJcNAIA+QxQ4uW1E6lT5N7xbhT5mrla9LRppeYHBY/aAA08t9juAR1ANsXLwFkLFFALMWaWJubncGMEeFuJGrQpO0EvKvYWrIOY7/2qkVAABcVCTzCH4pe7EmSNumV45uKtGZfhDzIAPpqPp+r6DGV8OVQuWyxIBEVJMcwGs7XteJ92PTWpQSbY8y8OUqzZWj5a09IB9sajJZpYAC0dPf12wGhaef7+Y3HkevdXzx9B1W4jSiRfrEGfkQB679sLMwUfMZMqSeetMgzqKSbe87AmNsF1slXUwzZcE3jRtsCBImACG7yYNsV5hW83KatMrUqCacRHlGDBEKTuRcdesBUYqPDXX2Y/I9XRrdc/NFY4WtNxeigDA6dRFhfT7PYAY7W8PM1c5inWUSZHJqjl0b6o2B+eDM3kqNP2qrpqUqbjmUmSPZk7zO4kxGDchlaUa6fNI9qZnp7vwGM72UI6ot77cDJRWR6XW3kyHgIcub/APV1fyXGo0fzOM34BX6vN3/85W/JMadSL80xY7WI6Ht0xazykZXiRjNVXHtLRVV/vnWF6/eqr+PrgNsvC0qSzqMORPQSlMH0kVDH6skAnAVfP+bVqMLK7s07g000qvwICNH6l7YP88kMwlWfkp9Sq6YL320qOv22Y98JlyUxjUUwRst5tc6Dyr9WhE7AnU9/vNrPqFQ9cA5mKhrPJKsQFsPZLi5v6E+4jDirRCU/KpqA7DmAA5EAtT97QB7j6jAXEae1ECeZdZ9R7CetxczvA7xsZbgSiKOH5oLFI2B9gegVW+ZDavnj7NjEeI5f63UI5LCTsdtR/wANK3e/x7VrBlDAWIBHxxVHdEc1uL85T1IE++wXePWfhE4NyOX1IRu9PTI6gAsQY76529MBZmnqKD1O5j0j1mdP+LDTKIX56c+YtmGx6mQOoMielowubpDca3DEbzSQRFTbeA5sRB+y1xbruO2Lc1U8wQxIqcono5EwdrMRIjr07Yqasr2qKEb7wEqfeu6k6ek7SYxzNhoAcaxywZBO9rzz2gE777m2JS6Ivz1axmxgBh6bAj+ehHY47wGgHqjXq9pY0yDq1CHBAvphZ3A1LOI59uWZkA2aZO2x+Metr98NfClIeRVDalUtMgxp5RJVpgE6bjeF2IYjD4UkBmboZjMuSzONLBwKkGVD2VSCSdMqEgQLi0m4b5HikDnJ09SfsxuSTuO8yRcyQDFWaDGVIFOsE8sVNqT7SpM8pBb2TYttq5hhVlOIFW01F0MPsncW7bd9pxPkbXiQzDFTWnqbBT64tpgRvjPZXjwUQVZlG2m7KJKqCB0JBhyVFhJnDjL8SpsJus3uLR/eEqPng3tTFdWjz7K5g6a6ogqF81XmWCqFBBgnox2HqZ9MHniObtNGiBb+126mbduX33uLY3aEG4uD1tB/jiDKJ2/L1x0qe9L+/wAhwk4qr/f4PO+L8QZqVLzVVGGYowVYMrCS3vBAsZ+Bxs6vAAC+nMVVV2Zio0ESxJtK294v64Pq07zb5D+f++JMLf8Abv78YtlSRmp6mxPxOkaVDyxUdywYB2ksTBgSF6DUQSd1W8E4T5vJ0qSgoDclmYm8mJgCwFhYWHzxp+K5PXTEapVg3Lp1fdMEmxhibbxF5jCHNUyy3V1EfaVl9PtC/TvuO+FZXJccFXZ9MncubMbxzN0koCjTC8xuoHsANqiZ6teOx92M4MF8TplajT1J+WogflgUY9XHHTGjxM89U2ei+BOJxSKQx1ry6RMVqZBQ2vzKbzaKV+uPQg2PHPA/EdGZpKTYuOtpIZI/z/OMexphOZVK11G4XcSLxB3x554Mp6stR1CVCtE+zq1nodzBN+kHHo7kGx6/z3wk4V4XShRWgrlkWY1BSbktfpuT0xNkTcKRRiaUrYkq1dIXTpIOuJGrl5YKkKYEXt3nAD1fMzOUWQNVWr0MCKIi3KTIPpuMbKpwQG7MT7wn7wcVf7sp5tKpqeaRZlEU4JZdJkBJNuxwONNbNDMkoveL8gPNeDqdZtdRgTsIFVbD086PwwRlfDNOgraX0r7Rs5E7Teoew23jDF+J0UENUUR69u8bdN8LH40tYyvsLBF1Oo3AeVJBAIMAE/eP2YbN1jp3S6dBcLlk8PLF2QyJy4qoHYLVqtWjZwWUAglTYcpMLcd2gjFS54FDRotE0zrdb6KTC1QMBpJADIoFgL8oVVxaM35tYqtPzNJBglQthrk79QAJFokASGQzyQwZabaizfWVTGkjRLAkghgwphCbqoNiSsYHHJvxM7IlHwRR5/TYoxVolYB03sDaI3k7d5I6nD/LVoJYqC5AAXoADADRusj4kPEAmFnGAozdQrIGqYawUgaSWn7UCSDfUxn0PyNSxMlQSJa4YkBQYi6/aiLiLQAJLKOxPVG2MCWWb6qpaS5MleZVbYf1hA6CF99gK58qw0mrceiG5v3c3t069iV550laSaJLQw9oSXMKB7AB7Xg9MDq6UvZUO17AjSvWCwsxBnlE/DCkwZKhFxDKRT8sWncm5uO5uWC6hfowOwwFlDyFYjSYjtIDR8Jj4Ya5ukwktDO0mD2aBfsDEDuCdyMKcjQ0q8kks2okiLnexuO98V43sQ5EUZqmT5enfV+Y94j34aZNRUMSFqC5U2ne6kxed42/NZnlmnO2llMzG50/9WGNHTYVASDs63n0YHew39L9Zye6CxOmMj5imKihx+sIbYCzj07g9sUsomRrTYk2O8SLe0eaLrHyjHaJURorMgHQ+Yq9toK9Pzxa5bUCayna0Uo/Y1etyene0pfEUZtSQYKk2B0wDad12PTtv6YM8IVSFrQqmLlCSCTAtBBEWHx78oMsxTDC7UzNrrMj4N3g/HCzJVfJrBiZXqACLe4zaN/Q+uHwd7C8sXVroeiZdgVVdYC+yadUXj2SgaReeWAWURAwu49lPqwWSLWB+sQFoMU3WHAFx7IW+0b3cMqmEFKqjSWZfMgsVHRWRkB0tsYMAjbpLPZNdCg/R0PodBJ3UDn1ESSTebXnYitmJ5WxkeG8SrGsKQPmSWCKSphtJ06WO1liJWbTtONDS4ppYK4NNhaCI2Gw6GPTGb4rw1kbXTMwTBh2FrzLH1FgcbDgvEKeapjdhbXR+rYj7BVad1USA4aZgz3GGZcMcqTOwdoeJ01ZdRznVSAT1Fj/AAb4gjBaZ1t5X1lZ/Jl/LCvMeG1uKRalVvKqS9MMp5g0+zMSqpEnV0ECtODVwB9ch1RphDqYEWaNRIU7T37ziV4MsfhZd32CfOw4zefqADS9MXA5qbH8qonrgKlxuu7JZEB9qQjzaeXy8y2m/wB7uI2OBk4VXBJLq2lioEOJqwQEnSe8zt8xin/ZOYU6wUqR0DUgdQBJS1KlLcw5b9Iw6EJqPi5Jpyg5+F7Buf4tmVanoNLQXIqMUaQOSNIDGWYM0DvTbAuT4nWq1Ho1ivmLIRQAA62BYWmSQCBMWFyJZR3BcuKn1RSmWIcAhTbRVg7hVartupcb4ozvCkaVqluUKPMIlWkCAQs6lBZTqWTYbrpClDxQqXIGROGR6XstzL+KaemooiDpv79TYqyfh4vl/P8AMCgvoRSoJduwOqdpJt0O+BeKZnVUa8hSyg91BMH4jGj8L5KaKvdiS4WnJIImDymwAiTEkjXINork6SohVSe5Rwzwsy1cufORajMlRabAgwHkmRMwFkiLAg+70VuN1QoYUkM6bGqykaoFx5J2nCQaiEY64qAlEaxRYhmiBEq4pgWs7mANM8rZ/mVNyzKABvMg2A+OIcuWTkkj0sPZ1olIer4lOvS1JgZ0/wBrpmYs70VVvTSTO+2DU4kR9iP8QOM19Fr1CzJSJLEukeeSQWsfrIpr8OthbFsZk38uBEgtUpC0SB7cyRJA3scbkWRfCjsUcck9UjQVuIubABR3PMflYD/N7sL83mRHO2v+9t/7RC/hhdVymaY3KIAQrHVq0sZs0bRBkk2ti2lwVQJqlqxEmNQRGW4VlnlJJBOliwgnfbClhzT5dDdeDHxuB5jipeQgMKDLKBCxtc8qwwU3+7GEVfjNSsYkAAkjSWZ77gu5uDANtO22HPi3iPl0TRWdVTkHlysohBcVFN7uStgAY2Mcud4ZkCT6Hujn5CI69u3wshjjCNPcgy55Tncdh9wWmvOsyDPKgBBMoJZiQrdQZIs3syAcaLMK0KKh8pSw001LF3bUSAxCyy6uYhVAjvthdw/KgA6qlYyCOQeWZO8EaSJ1KYMmT9qYxbxLNimrwNCwzFg6rVqMAbIAGHUiZ2YXELhT3lsctomQ4w5fM1D7IBVRPsjSAAAvSNo/V6ySWORpzdVZjtqNhFjF79jYAW74T5WmXab6iZkC46W1T94D3Y0NGiCLioRAtIiLxbVG0/JT71ZpbnoYYtRVlpWoVId0UEnlUaZM9gSzC49DO2KywB+rQGx5nsOhHINxfqRHYwcEaVC2VpM8sqALwdptv02H92aqnmsYRQPcSzDe8nl3jdep7XUn+/4DNCfiMrLkksZPre09ksIG25P2bp8jTYIxaJZibbAQAAPQRGGXE20hoIdjcsxLATbpMj3C+wtfAwpFaagmTEk+pufxJxdj4POylVOkGUqZgiMT4WpgqpBYGGQg3I+7cQbTa9hEgW+y04uzVDSRViYEMALkWg2BNrd9hYxbHvsbHkKpZkSfqQNv7Q/kUPyHYemLAZ2pgdfb1A9/sjv36k3knEMrnpgCsR0BqG8i92udtr++MFVIP9ZUapbZdTbdjV0rbv7iRFsSy2ZfF2ilTe7KOtpLAC8xJPc7fK8AZ7LSOvvYhBO0WjtGw/CzSmhHsDQgmSbkbRcgBfdcjuDZh5BnSskD23kADe0wSNvujY9gBTpjuUWeG+Nnky9UWJ0oQttjyMsGQdvZkjc2BxrculQoFilqnS2lmeTsYvYg9yYk80kz5/nMhMkgxHtdyegEfjvbbaWWR8QgBaObUssoFLaSABN6hZ+W5mdhBNtM4e/FxyTTho36DzP8OVzGrzG7s3IIJNgAAzAjdRIIuUmDl8/wsq00yRqDKCPtxOoxt5YvvYxI6Y1VXNAakeFRGAbSedyACEeIKWJbTflBkiGCQzdEGS6TK88abKRKUV1ETM32mT7ILHBRlKJPKKYlynjV1AFdNQswddrTDmmRBP2Z3btN8afJ8ey9UctUFnmEYlXZTGtCrzoUGSI6RBOEec4cNJNRBKw77aSfsUxIHKDBg/qkgc8ZzOeRMEhhFyAYLsZYnpYbeurbrRF6+EKfh5PRKSLeY0jSpZSAvlmIakAeYgsVLGOvpq7UUzpYhWBuSWUUmElagZ7angmZJ321McYPJ06itroVGVebTDEgKq6XgXBkwZsDJPTBC8az1MaToaAAZXqxmeQqNQ1AyR0HbGnavQfaEbNzpimo0FWFwGLeYCYkwKjW6GRbA/CaGqkKbkN5NQ03Ujl10n1hxBBGqRadJNJzBJOF2S4rUNZhUUfWEne07MZY/aMsJNpjthplw/0mq+kaatOm7c9K1ZABpHP1Bq32moL2xNUvGvqituD0P6MxWZ4EzO7CtlVBdiA2YpKQCxMaZkRtEDGp8M01oZXXUNNlpea5ZCHBXfSrTo5mK05gmW3GG2XotAXXVtaBmmUb/dDwu3TbFGcyxISmVLI1ZXqanRyaVNQwplqlQltbzfoFXaMHr11H9oQsei3RTSpPpSlc1SuuoTzMGaGdyxMsF1JTkn+zUT1w8yvDEpsyIto5ipcuVBlqisNxI0gSeo9FztPxGtGo7OjtVLtdFRgGPtAlmAIktEE+10i9/wDvsBJp5ZzsV8x1Gg7JBAYaLg6YudXwOEP/AKfLNnk2UE9kaOqKYkOJRiCwX7RBhadIFp8yTzILiY982qgEQC+o6QRISpU3sVHJpE3JgmYN75Kv4xzbjko00sxPtPzA6S6wUCuDK7HbA2Y+m1Tpeq8SAQp0AahynlidRteSZnDLXmJb8jVZ/jFCi01qmllmnOmahWAXLU7sRfSGUfeFuqLN+MjUJXL09ILAnVLJ3plQfZkgwTtAsNgGnhsgiwkzYiwdfaW+4KiY3AHqJbcM4CpWyg6gTTDQwIvroPuARBFtUFWEQokHkS4O0yYnyHCWqkvUDMSYLONTKxmzq0n0ld7Ra40eUyKoFbTUvp0tRqMVsGPs6gDfoNRuOxC2ZZCmkGwIhapbtc0apMjpEmbhhqDaXf7NZkUgW0VaYMAuhQqxM2GptLNbt3g2JxPKUpMaoqKsuFdVstWps5tRP2fa5mpqnU7tfVY98dxfii1ii0y3liSXdmdnJNyzAwYgbCB0sBgji3H3qmoiNU0N7fQmVEwoZrTP2if3xyPDtEGwB+2okH3i/wA4MRNgMY2oL1H4sbm7fBLh2RO/MR+rUkbgRBYCd+vf9XDawF2cSdipPYXKqeo+ZI6QJ0MpsxTVtzUzc399xYbNebCSRgkqW1aHDkWCNBM7Gxhm2Mwb7coxJKVsteyBF0xy1Rc72X9wNwPx92Bc0VmHqmoCDyjXUncx1UA+p6QJJwwdCF56SluoBdQe45tRg7eo3wt4hmXWTpSkIJLGoQ0bfaQnbrZek4ZDdk2TYS5oF6opjkUGWABkgbyTHSFNpuByg3+zpwXkMhoUu3tvE3JhROkCwjcmIG/pgTO4viqR50nYLlsNss2FOVGGuXF8AxkSNbIvTvSCmnclIkgnqIIJFrgEfHcEZSs7R5dOmezKfMkdGX7KkbwQwHpvhjlqc4hX4Cr8yKuoENDKCDzSRO6zFyJBkyDJwiSsohKuoOwBguxqVOiAggQOpHKhsOVAT6HfEPKAbmBd/s0lsL7TvExI9piNgOg9Wg9NgkNrIKl7E6Y1qWYEFVMEAjqp2KgC3LZsDUFlARc/a6alEHluVke0eWbQCtxaKVJPawiopNpVnX2yIFGio9rrBbvexkM1Sy4VZzIjTZWKsYE+1Ubqxm4Xbt0tcLhqlVAFUqRTH9XRBHMRsWg7iZtZbBbmXsei7MBE12gQLeUpFgPuswNhNpLHmMjE6N3WwhHEcxT3Y1FUr7cyGBFlYGZsASS0wAZ04YcF4usqpOmGIVH9k6iNLMdJJeGKlgwiCSrazNtfKLEqOSnZT99z22kGDf7qs3WAsznCQRG/LrcgSIjUPhHN7isWOHRydGLlhUltsQ4/xVnVKZBH9o9ipao15Kn2YB9kkxIvYYSkTi3MZQ02g2JAaO0yI/AYpYxj6Hsqj3ScTxM6ayNMtyOdeiSVAYGzIdiP3GLT7t4GNxlKqVVFVPYaodXKJCopBMTA2SR0DTJsMYvIrTZ181itM+0VUsSN9I07E7TsJn0J9TjpapyaQND0QjN5dLQb6SdQVeovAOqIAIAl7XhTdxQeLI1szWVODA01Qi7CmlyBzXqMIuSSkG46H0AzR8QOjAGnSY0+UE+dPKdzFUA/AAfhDyl4gVyhBUgFqhjym0qF0KzhmVlVaZgyC1xaWM4zXN9pvHabxhfZMKm3q3QfaJ0lQ2oeIXD1GWlR1VI12rXCjsa9rdvXHani2oBTilQ+qMravYwRuK8mzEQZwonFOZ9k+7F0uy4ua9xEc8+LNtwnIrUp0miGPl1GhZk1kZepvzAmNz3wxocLUgxpJKECxjVSbT7J35ifUiNjOA14gtNFQKxnTI0kxpLaTCgiBqUkmwn1vbm/EgpVQC4A0tH2iurmCsBr0y0NIG2n348RxdnoJp8IYVMoocEBbOoWAYKuAswRMAs7QLjSDe2OnJKCq3Ag09gdMAMjzFoVRf71QeoGdHH0jSGqEaQgYBg8IIk8yQ5l4Kj1YTiT8eV5bynapJqJqFKA8kCSATC6lEg6njmwNJcsYoSfCNGaiGW1BdQ1BgJRaqHmHKCSYEXPs0h3JMafEJFQBHAA80aRL03gtGnmJaVmBIJVps18hWzdaoCoVbpYkeZUKblS1TUWXUQTP3yNiRiKZJ3uzNUAioBJIItt0UwRBsBqGwGMuCD7ibHHE+LaWeWks6l6S6XRWUxUgMAQpC+XJJnUHgFcJDSq13liSGMqN1nbSepNtz1na2GVDgwFxGwdCBYj0tdSG9eVm7E4No5VVMtZHFjcaWEC5GwB5Sb7KwkLhby9ENWGMd2A5HhoAvKxIJg6kaJta4ibR0nTYrhmmUYFQpCuTMRNOoDsVg3MQRBk8pGqNJnTpkFibOoIcGwdR9oxZWG5I9mJELIW7LqAsCWpndYWUJBmAbGTcqeVrEQZbCZSG/ItpLvplHvK9GveLQ5kRtO9hviNQKVbzVI2kqJU9PYJ1L06sb2xTns3Yhh5gYwD1nYBvM32UQ/N/eAIWWQzNdgyyWUEhXYIxj31KZZIaV0HUQBsIkhHHZk8lclGYrLSUxWYRcqnmggd9J0jpE9O2AKOS8wrUbUE3VHuxO4ZpGofge47uzw++pzqO4GyA9wgAUH9aJ922Kc0lj8cVwjpIZzsWZtvXCPOuO+GmZEThDmgJ3GKEyZkKWZVSAxidheTHuwxocRpz9r4U6h/JcZ+uPrqP+P8sF1cyQ9JVaJe8Rta3phcm7pDoJU2zVZTilM25/8A8dUf9OGnD8ylQSh1CYkdxuO9sZ7LVJa0R26/G/fBXguoPo5vvUqHf9bCVLUmUSiotUaSplkqKA6g9QbSCLgg9CDBn0GE2b8MtIakwIF4bQCTfUshI0vyg7RoG82e0SI3/HF1IjuP/cMZbRtIxvmNTnVPKpln9rQqxrICEyJUaSD7RPQk25fNzYA6ms7QxjWARdlB1VA0GbgMwJBIjXVcmrwHAIBkXII6SCIIMEi3c4VZ3wsSZpOoHN9W4czqJZl1h+UNJElWInrAgVFSGPI0Ah0JBIJp0wesa2sD79RCoOgAJtqg/GkzFVJ+sqksx2ETA7lQXU2my0wLA4EPCK1I84aJ1SirEc32UDcyLAHUh/S1NXiDEtI5idLtHJBUTpkyylCKeoGet5GM7t3SCeRVbAPElIHRVT2SWUWIJEKVmbzEk9ixvNsIagtjReJKmpFJldDAKpNyTOq8XJJ2200wRtjPtt/pj6DsDfc0+lnjdrS73YjRPKMGpneUo6iovlmmsmDTHQqb+zJgHvuMB0vZGJqJ2kwCTAJsLk26AXnFbUZR3Jd09joGldJAILalYe64Pw6epxKcVUwZ6x8N/wDtOG/CeGBx5lXUtFTB0xqc76VmwgXLH0A6lVwjHCm35hSlKdJgKUmPsqW9wJ/L+b4jmKLKOZWWTHMCL9rjf0xPLs+kuhIgSYJsDeD3W3Xti/NZquoZHLJqEsoYHUrHVDFSRHpuYvjpZW5KKRijtYTlOGebTRnLGAhGokgAkhoBuPY6enwZUuAhWAIHtgfAwCYjux+Qxb4TompQifsVRYD2gwYGdwdHmfM7xh5nqfmawBepTSoI2BIGqImL1zfflG8X+bzNqbXqfRYpLSvl++4lThsEcoGmoFmws0STO0S5+GDaXDoZARtUZDMHeIFpAg1O/wBnrBwXUQVPNMctemtWDIgMQxEXB5KzyP1bxvi6uzMzTymrTV5BJIdbONwd3qHqB5fwCW/MYpN/v75g4ywUqXEBWIMnZWg6vQAliADP1XXp9TbQJIg0yabxBJUz2E2BZVB2NIfG3N1JOoafrRexPOLkWbYTWX3kWMGQPppLGDqLfVvuSWWwclJIJYTttUPuxito1+v7+3/QZ5BVo5dVJrGZBUkgEfeEsVt9moo9MfI6gxuj80mDpbaTBtEaHteAZITAKcR0FAoUksKaieV1iyDSG2UaeYAAoh7YgMhWrBhSGoE7kU2QQUvpYiQ6j2ZMQe8jVBv5AOajt1CnzHPpurJ7DKLDTYKWI0gr07qI6AkalxDzRTdCAXBg04OoQVkIwDsuqeQAEGmb+zLzJeFyGl2tHsgEEDVqC6g3QgXAn1JlmbZfJLTGlRA/nvJOGqC6icmT/kzOU8NsWfzIBLF4UJI7ITohgsmGMtc3EmXK0SoAEQPUk/E7k9ZwYaMMccdfdhiW5O2Zbh3iE5iiKqU4Uzu17EjosdMV1+JyYhZPQON+22Fngr/wVP8AxftnEuH5S7PMSTb0DD+GAc6lJXwwtG0aXK3AuKcS8uNSmGYIIg3M7+m+F+bp36Yu8UD+q/4y/k2OZ5LnFGN6oJk2RVJoUV/66j7n/LFFIf0sf3x+WLcwJqpBg6Xv2tvgjKcLioKhckgzeL+++CclHd+QUYuWy8zT5b+GE3As3pyyQAWZnMkfrG/ri7JZCKnmGo8zPSCPu+6LfLEvCR/oqf4v2jiGSjGDp3x9z0oNvIrVbP7BtOrb+sc/3aSgfljvmBq2UElozA3UKfYJGw2/j6YPq19IkyewPf3+lz8MCZk/0nJyImsZvOy+71wGFtyX70G9oa0NfL3Nwjjv+JxZqHfA4UYuDD+ThysjZ9SItfpgatwqgxvSTeTA0knfdYJvixsyiIWcgKokkmwAxgfEPjOpWJSjNKntIMO47k7oD2F+56Ypw4J5X4ROTLGC3CfE3DctSVxSc+YdIKABgNGnSCwjTpAgaixgkQZkZYUmO6/5hHxj92KOUAdAMcWoek49XFgljVWedkya3dDLhmVpHX5xNPSsrESx+7LTH5m8RhhwqmqPJEroqF+xQU31D3ESPeRjP+YexxfT4oVpuke3p5jIIAMkD3mJ9BHXByxP/oW3dHF274YZ7NqQiUgSEQDUQQdZ5nKiSQCep3gWsMLKVdZGrbr7uv4YN4rR8uswA08xOgQIBPQQNIjbptGCzOLpMyKaLqlRsuioFdKhD+eCYV1LfVgDqui5OxLW9V0gAgRG42Ft/n3xfms2S7aGbRJ06zLaekxaY7Wx9ksp59VKYKozEDUSAsdTfqBeOu3XCU3iqVDPidIeeH88KaU0I55dgCR7LcrMIMjlci29/U4ZVeLGEWL6WuQxGhmKpcKomWSFnYKRE40mW8O0EUDQSBbmZiLbErMSIBBix2wZQ4fTUyKag99Kz2mYuYPU48eSjKTZ6sZuKS8jIHiDlkEQQG5hEqLgKQG3FNz0MaO0x0U67tT0IWUa2kRFwbAspUg63khhvbaDuBFv9LX6dsfBhqwNIJ5Hexh8zkWVqPnMUDM0IQampoUxA1MoUjVAI1F2nSIJI/2Ll2Ks71SykxyVQYIgjVpFyLExsFiCJwR4vqH6RkQu5ervtIQQPnhdnc3mEYyZ9Qsi/wALYGTkmlGuDNUWnOSfPQe5dcqo/q2aNi1Fz8LJEH3XtMwMLvD/ABzM5jLpUqVmDEsCEShFmK7NSPbvijJ5zMOwJMLNzpAB9Ba+0W2wH4MohslSkkTrmCR9tu2F5JSjB79Vx9R2FRnNPeqfP0NPTzFXUA2ZaT0IywPXp5IwFxLjFelXy1PzSRW8zUWSlK6FDCCEAG5mQem2K/8Ad9Zs50khipWmykgQJte2/e5MnCzj2TUZjIU3l0PnyHvbQsDpt0+GFY53L4m+fYdkhHTwuV7jmr4ooqSfpXSdk7wNqe/pv12x0eJKbMFWvqYnSAFU3t10RHSepxa1GmgGlEWTIsu8RItvFvdgQ06BhdKE8ojSPs3AmIgSfdJwUc6/9f1+BTwv0/v8iTwUD9BpW+/fvzH/ALYtoZ2kDoV1J/vC5NyBaDeYHbvhd4YzCjIIGV2DBwdIMe0QbjYwe+K3oZeNXl29Kon5a/34a4xc56r5FpT0Rca4B/FJ/qv+Kv8A1Ytzr3OA/EGaDilGr+sU3BHQ/A4Kzrb4qxKoJEeb42I9f16+iH88NFrqsajAP8z7hvhIasVpPROnvwbw1EdjUrXAgKOaOu8bgRt6nfHSx6nudDJpVLk0LABtSMChXli95IN59Ij/ALBd4fJ8ikm0qTtvLuflAJjrglavLNoi0WAEdB0xVwE/VUh+oPzP8cTTqnXn9mWRu435fdBtJafmFAWJUSY0gDaxIAMkGY+eJDMB8zkGAgMztHvQH9+FnDszLu33vN/fH4AYJy7/ANIyHp5v4LH7sH3ema+X2YKza8cvn7NHoGr8tsWCp7v5+GF61j6fj/HE/OM9P5+OBR1i7xlXP0N4tJpj/wDYtseeHG94qUq02SrUWnTZgq9CSGN5YMJ1I0KF2UkkSAF/BvABzOZNBXblTWXlAohtJ1GG0wQyxBlgYspJ9TseeMI6ZEGeDlLUjI6RiWrGm4p4BbK16dHMVCNdPzNdPmVrGFpjSTqkEmQbLImbJafDKbg6KjlmaKaEpqj71U6YQfaO0CBcnFb7XjXn/AlYJMDBx3VjVZn9HsZZcxTrh0DinUbUtjAsihdySIlrDeTgGr4Wo0qP0itmR5RgIlN0auWEyGQqAnswO25IAIxz7XBOjFhlyITTU9BjT5LgqV8t5z63qAhfaYAiVRRCIxsgIsCSRJ3wryXh7zWRKdQsxlqhUq1OnTB5iSBzNso2BN7DDetljSStQAqihTClzUoy5YsSpClAAh9kFl5yDFhifP2hTjcNtx2PE4yqR3/dOkQjDUJNQEEt9kgL7Sqw3m4EyNsF0OBUwNMenTAlHi7UstTllLsX0DyoRELBiWKABiFsdEcxA6E4JynHR5j6yQqhoApsGqESxiTpUAQJbcmbAY8nKsuSXxbHqYcsMcdojTJ16+XAVfrKV4VjDKLey17b2I+IwyyniOm50nVTa9ngTvswJB90z6Yy58ROFQsF71CAIVeoBNQS2wkwNzEQDPIZlq7GfLWmIaSCW0kbbhbwx1AmAp3OMgsi5pmTeNu6pm2Na3+v+mPtd8Z/IZhQVNJgaNSAoGohXAYmC32SKbSOWGTY6pw1FTDGiexH4rf+k5D+9W/YGL83n0pyz2FwANyY2A6/6YA8T1P6VkevNXtG/IPXA/DaIBarmKYqknSqFeWnBu2kKQwHrvE3JnCsmOMmtTpV92OxZJRi1Bb39kPFzYqUqbrIDSSLSYsCDJGgyYNjyn4I/BlslS5gDz7iZ522v/H8cMVzOoFtJUncMDM9pIEjp0tFhtjP+H6RfKUOYKy6yJ6y/wDoMJlTjKlStezKIJqUdT3p/Y1bo7HSz29AB+Iwl40kZvICZvX3/ug7+84vqmtAh0Jn7oH7o/nfC/ijuc3kfM03NfaT9hd7R8sBij4uej9mHmdL6r3Lv9uU6hby0UgGC9SuEDm3sg6iR6xtgjL8QlkXTQF91rhm2tA0An54ooZumoK1KQ9owRSXabCwH5dsWU+J5fUqqgBnfQBB/PDGodIi3HIuWJvDWbqLkkFNQQAxJM352sAD03xFuMtvpp/I/wAcU8E4l5WRTSAXJZVB7yd46AAnDHPVwACFUsxAEjb+YxS6UnceWzz3elVKtuBFx3MO60ywA+sWPke5wTnWvgLjmYJ0holai7dQQY/L8cW5pzJmMPh8IiTtiQQahB20j85wwpvTAAOm3Q3wpptLmewwdRtsxHyxmRDcToaU6qBGKx7LG0dsX8GaKSHrpX+P78KaqgU3O50tc77EYKyOaC00kgcg+UYS4+HbzKFNa/oE8Gy00g/UqdPxkX+eLaC6c1lFMHSa+0xcHvGKcvnaaAKGECwv8f5OO064bN0GBkAVDPvUjBJylO3wA9McemP7ubVa2JLW/mMLBmsSGbxqiC5AHCuJ+Y+YpVEV1o1GZZ0n+0cizIwlSWj+8d8bTwAtc1M4HZVHlErHMIkzJJkk7kkC5JvjzTgmYivnD6t+2/8ApjacG8RVMrVL0yLgqQwlSD0Iwz4ZCuYmtyFbNrl69fNLSR6PDy2Xejq1qpQk2qDleaamIO2NFxDL+S1arTULVqNlFYou81VQk91IMH9Ud8ed5rx3U1vUqBHV6RotS0k0zTM8oSbm5+Zm2y+h+kPMln1rSqU6xVdHP9WKROhlnm1SO8kgEERZloBpnsPCcjTV8wqhV05kuFEAa2o02JPcnUWPvnCfgmQWvl8h9JVahQ1Kp1CQKoLCdJJFtTRcwQCOhx5lT/Svm0ZyBRjzTV1VEqIS5XTpCBpKgaQAYJ9d8E5b9K2ao+S9ShTCq1RhTHKzCoWOg87MCJU2UxpvjLO0s9AyGgZhayGn5r5Gr5jIppio6tRioikCVOr2psCg6jFvGKxqpnKVS6jh9Fpbaan0kMfSfLWb9B2x5pmv0m1jVQZeglPRlmoU6TFqsUyV1S8rc+Wgk2t1OAs5+krMule1ICpRXLO2hvYTXAUiqeYGrUGoC5K2scZqRuh82ezcRoDU6EKUpvlPLWDynzBt2G349MB8ezGXpU3fMaVpLnKessJUctMKT+qGKz+OPNM9+knNVfKEItQ+U1RlDGfKYPTUnUEDEzqttYESMG1P0t1X/saNNlrJUYKzMzMGCFTcC9l1eoMdytAUzd/7NFTPUmejQZBSqumZUUyH50FNCImVR3ggkXJ3Nsr4yyyLUpVqQp66tJFrFaZRajghVqrKxszbhpUgG28sr+k5tVN1y601XzNdPzC2pnbUx1abc1xY/wAE/iXxR9INOEFNKaoiJqLQAwuWIEnb5DAtpoKKaYjo8UAzqZZEVEp6mMQAWNMkQFVQABUY7XLegxpfP92MDSzH/wAVY+//AJS41P0z1wLiqQakwLxHW/peTvsa5/yLi+tm9IliOgkjqbDCjjuY/pWVPbzvxUY6B5zDU0UkmSI5iLGPceX3n5Ini1yS9Pux8MuiDfW/wO8y8eyyspAKkQZ+ItH8+uM5wafo1AhlWNQGoi5LWF99tsNKtYCQIgGBG0Cwj8MZvhxBTL6iNKpUMGInUoHxwKivEl5/ZjVlcdL61+DTu1f7ybj+b2wHxWs30nJF4J+u2n7qnrirPcREUyDIVxPrAJ+OFpzE5igZv5lc/MCPhb8MdjxOtXzMzZ7ej5e5o04hWWQyFhqMbC3a2+ItxZif6txftI9Om+956+mFfFH8yrRBPKPMcg9SNIXbqCcE/wC0BOnewJNo/wC5nC9FJOhvearEGRf+j0B+s5+QI/fhlm631ImxEET3Fvmf34W8JnyqJtCF5n1sI+OCs1n1iNX5nY+mK5vdL1IYx2b9KFnEswGAbvUHwsYBwTmcxOAeKVtQUgyNQ79JxLM1sNjwIYqpVL4t0lr/ALjgWnvgylg+GCmEqW0MtzYgWPbF+WpgBZUyAOhN4jFVPBKYW0MUixKS/c/DE8ssVlYLChW6QJOOIcWJjEgnKxqM5jozeFox9OOOsD4ZmIq5j11/tH+OH7Z2+MtkD9ZV/wAX7WG7HGvkBPYY1cwGEHAD5QCp5ivBCwo9Ygc3aTO298RnHxONTo5sjWrVV0qBqBaSG5oACqoJn0JkzivMZtRLFd4CkSCoMkjeBYC3UySMWk4+UTvfHWcQXMooYhXAZSSNRu2kNczqGxXtiGXzSEJpSymOa8wBAi4kAnb0PXFoQTsMSVQAABA9Md0O6kVqVWLqQAsm3MoO43E9L2HQbXwTQy6K5ckszAgzEGYJMepE74qxHG35HIaJmwBAsPTEK+bBEeq/tDAANscqG3xH5jGUc2CUa0Z4n3/8sYfjOjGWH/iz/P2MNhjn0OTJ8SBerSddk1Te/MAMdJMAQYEbFdxebnvfFZOOzjHGzVNrglTcqsAE+8r/ABwJlsswpKjKZWbgr1JPfBE4+OB0IPvZXZ1ARpseVtV9PYj73rgarRbXSIWyFyfZ+18cEnEGN8copAvI3yfZh9UAhh1+z6+vriFLkmJxFzfHHxyxrg3vpAuVQiloYEX/AHziqrS9T8sFPgWrg9KsHvGlQFmV95v2xDMV8Tq4Cq4JC27P/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148" name="AutoShape 4" descr="data:image/jpeg;base64,/9j/4AAQSkZJRgABAQAAAQABAAD/2wCEAAkGBhMSERUTExQWFBQWGB0YGRgYGBkfHBocHRoYHBgZGhkeHiYfGRkjHhsaHy8iIycpLCwsHh4xNTAqNSgtLCkBCQoKDgwOGg8PGiwkHyQsLCwsLCwsLCwsLCwsLCwsLCwsLCwwLCwsLCwsLCwsLCwsLCwsLCwsLCwsLCwsLCwsLP/AABEIALcBEwMBIgACEQEDEQH/xAAbAAACAwEBAQAAAAAAAAAAAAADBAIFBgABB//EAEoQAAECBAMFBgMFBQUHAgcAAAECEQADITEEEkEFIlFhcQYTMoGRobHB8CMzQlLRBxRiguFDcpLS8RUWJDSissJjkxdEU1Rzg+L/xAAZAQADAQEBAAAAAAAAAAAAAAABAgMABAX/xAA1EQACAgECAwUGBAYDAAAAAAAAAQIRAyExEkFRBBNhkfAUIjKBocEzUnGxBRVCU9HhQ8Lx/9oADAMBAAIRAxEAPwDEomTASQtSSQx3iCQeWohjBTHzpJUTkJBJsaF/QKqOUExqRkBsQQB50N+RgQwiSuhAZFfa3OvtHM65np48zlj4uZZYLFNLUCSyhYmjlqnWz25QqjHLmqJRnS1CUBThJYKokM2jE8IkgpUN9WUCliW0tdn9A8Gm7UnImHL+7gpDBSA4WOoJzRz1q6R3WmLTMHiCVFMqYpDlswIpUVD3tqYUXs/EqL92XJu/HSppFxJ2zilI3pstCa2R/wDyaQjNx8wODiCSXYS0gB2oVFSQ4uOUNGUvD6iNCY2RiM1EWNipNxceKvlExNmSlqE9BBWhkuGAdgCOgcAjVolJkTSA0yYCHPiIShIDkkhQaAyky1KSZk1akmgOWZycJUpTcoa73FdLctpE4Il5yx0Aur+IAaMHNbQT/eeQgMlJWQ4BY6M2usN4TBoWRMIqQwetCN7gHNnbWCytgOsFOVISaBk+XxceZiFxe4jvqVk3tRKJeoNrGv6PaPP9ugklIWwYvQUAD31BYMLxo5OykoVuoSGuWB1dhwD1iixBmL7wS6JSPCAEghyAS4IUSUqPQavBi4vZA958wadtzE5RMlKcgtutU1SLVoeOsFk7WUtOZQYPlU2h1ufOFNmSCpJVMSspfMlbsSXFL35i8Ws3CpSCpkpCizNWlnIvDvh2oCTT1GNpAIzgKJYKHXdpWx15cIy3ZdIKVjNlU4YvyL+to0EtRVlAJqkk1fT+ojAkQ2OFpoSWlM+gTpThWYgtXdq1A7sTXkY6SFFg9B5RR9lMJmRMJsCAf6iNThJiSEgBm062+FojKPC6GTtWSVLfn8fWApkEpCQLUrT4xYAKFgl9bdaPe4gWJkKU4zX6fQiYosjC6ukCz8eJ6QIpeoJt9ax5hsZICjKzoM12yB3cDi0NT5KmIb3+qw9UFMRxkz7Ng70LA1IvcVgGy5hFHUToH0514Q9iMGBo50rakEwEln4gOeJfj1jOuGh7rUZkSgog3MHkpJzENQ5erAc4rcZttMhQetWDNwBJD8HHrEx2lSSlC0lBVQLdKglxQqa1xSE7t9A2NSls7hm6MekLYplGj3DsWbWv6Q7j92SR/dS7VLkCBTMKGLE1NIWkYWQtRppzj0IU8R2XiBMzJqlSdDql6KA4Xh1asrWfSFcadDXQASTZ/eOnlQ1MGlArKgAXS3uHEKTsQjMylpBDu5+q/wBIXhdm4mC/f9LevpHk7FlrOehgWKxKHG8kPzFf6RMzpaUnfT/iH6wXGuRm+onMzOd32MdFh38r86P8UdDd54BtGew0tK1h1oSganKkWqTUwlPx4M1QlpJSpgBSrA1A0uT8YtpPZ6SlG8SokM4LBLXNPnENmYBPe/ZpUHCihSmcilMteta3js4lqxLxwqK+QDAqSQpNXWKWag3g35mynheOwSQUqSQVMMwa7eHQuLg+cXQ2WhCVHK5UFEq1t9CASJIMuSsEFgUkVcgguOoVVucK8iaZOKcaXqislYiYZIloPe1AMsJLq1d0ByAQBeAHZ87Okz5K5EvmmdWn8Sn4C4vrDcxDy1PITLS43gd9LUJAKw7h3B9mhaR3aZiSgijkKX3YYgG/jre+rQy2bQ7avcYOHQMMplZkGakTLhk5hmTUkketI+idpMGj9wxAUElAlKI4ApByEcGIDNGOwJRNkmXMVLKphUkNlrQMAaAqAIeDY7b614NOAmJX35UlKzlLKkoOYzAeBAA8jAxy3TEyNjuBwrIlFQ8CEPxKikC1gb3jxJZeUXqVcAB8AA1YlI21K7wIzA0zKCWLACpVoG5wmpKZ5mZNySkPvvlJAdJUAQSG3sugYlyQByq92OTnTsQtOaUQARRIDrKTZQJGUG1OJuIDJlKThycx3gUKJ5AoRL1OYKLvqXNjFjs7EzpcsJRKS5TmBM0mWOByGo4gUFYRGLKsrVSlyn/1FHxzKaOS3XnD3yBuFnJslLCoTQfGsLbRqoULng4DC3QvDyEqoS5D+QHSFcRIzTd0ksNBrc9KCDFmY5gJQcUYAMPb9I+YzLkc/nH0CTjk98ZX9ok7gNlFhz1ozxgJqFFagznMaAc+EdODdiTTRpuymPEuSviV/AJjQfvac2YOTw4NWMlshGIlJIGFmrcu+RfBm8JprD47QLQoA4YhXAggnyy/KBPG3JtAjJJGtM2mZhz5DpwiM0sCRWlxCmzdqKnS8xl5DUEdLE0BrDkuZpxHy1jmqglciQC2WWU/aqzLIAc75GWr2obOw4Q1PmEkpS9tHd+I6XiKsW0uW6WSFLdZNKCaWtcAkxCVi0rWkJWlSVB6ULUv7Ree6/QWPMHMkmlS9iavzN9BFjIksN3gbvbiY6bNTKTnU7chc6ADVX1pFDOxUyccyjkQkuEBiOWZ3zqJpVw9ALkJXEUWqGpmyFTs8xBSrKUy0kmhF5hFwSSUj+WAbM2SZspSgsJlFKgAHclP/TcdSYew2OxL7vdKTMISUlLBTskWPiA1DUHSLjE4RMmWcPhylJZiAlygG5Uom9SwZ7aOY6Eo1ZBuSdFdhZhmSUE1JCSerCvkYNjMUEIUs/gBPUtQesSl4QMAAzBh5RXbclsMtSFF1dEkE9Kt7xx0mzpWpT7Mwi0SBPRVaVqK/wCJLgG9rfTRdYnGy0SzPXVAAy8VE2SBofgx4QTZ60y5GdTJQkqcn+8Qer8NYymJn/2qnEpJJkyyakn8R+P1Wyh3j1Enk4P1BbRxilzAZqiJiiCAlTJlJ9arYGNFs3Cky0ibmN2FHYsalql6mug1EZPY+FM2cFLqFLD86ur2EfQFSKsaNaGyuvdQIQaVyerKKdhUIWpKBYpYdRMJ5jWIoxIIyhia0SCT6VMMYvD5sSlJLpZJKdCwmX49IdErKAwZj0jmky16GQn4SelaghCsuZRFhQqJFHpeOjVTMG5entHQ3evogcCF+670FIfeBDClSlrdYHs6eB3Cm1S/RSSn4kRZbLlAzx+EFTitq+0UwTllEapdueVRbzOWKQ1uJx59HGXRmkmyHISGAsbsxBPUu8V2x8CO5Fd5MxYIazKcP6xaYNLso03R4oqtjYgLmLS5yKWpYHsfgPU8IhT4Wjpb1R4vs1KSidMBUFhClAv4SAS/rAcHJSqajNPnz82YZVqIT4XBDKJehjQbTnol4ScQWJSxJ0cMKcIx2yNqrViJQViDMHeDdCGBcFLuwtm4RSHFKLbElxNprkaXaHY+TOCAd1KColCSd4qa6i5/DFWjZOHGLEhUrc7gqqpZLhZ4qsRpGkmyXVetLG9bRTTQlO1pSdDII8z3h+UShKTtXyYza3FNpdm5aFp/dwpKVI3yApQVvAhJSHIG658obmzZaBLSiYUpTRW4tzXMouoAOauSRF1isACQQSG0GtdeP9YV2ls2SuWpD76x6K/CeVQIyndcQyaYhPV3s3uie7MwZlP4ihNAn+Gj05+cVu0O2EmSoy5KO8yliolhTRNy3OGMbMRMwyJ6T3c+SSFBRDlQDTEueNx6QnJ2fs0JSVFNRYzFE+YSaHk0Vior4k/kFxfIPgO1KJqFUKVAvlob6vqH6RPZs4JSpaxuB3J+eurekHTgMLJBWEpYp0Dlr6v+sZXbW1FTDlyqRLuhJBGarZ1PfVuHV4ZRUtIqkaEXJ0WCwcfjEIw6Qhf53UKAO6mtlbRzUeWgkbF2rhQRKloUlydzuy7k1OYBZ83MOfsu2EEJXiMp3zkS98qfEf5l/wDbH0LKKR1RiktCWXPwS4Uk0uup8smY7bA/sV/+yk/KK7GzNqz05JicQRdhKKelUoBjUye3cxC56ZicwQFFCQkguFAJSeCTdzwMZnHdrcQsKK+8AuSUmg4BNEB+bxm9CkZO7cEWGCxysgKxviiksxzA1ozvyhiVMGZwCCTvdevGKnYOPCxlu5zBwAa3ZtLGnGLpQykEUHXoI45aOhWtTM9o9slaUSRKmABagVAUmMVAZKVoebsI02DwiUJSU7oCa0ryzcT83hXaOSdJQjJlmMspJdLHMkhYOpJo+gbnCWPxMxMhEuYp5ixlJH5aZvNiA9OMVm+KkgY1cTpmME1ee4S6UEluqvP2TXWBIIHhIBdhToAAONgwc6cTAcDhJk093KYsaqslA4qPu2tOBjZbAwGGljNnzLBIK1sGo26PwpIHUi5hlCxpyUNAewthmWkTJgCZjFmFUJNVKOmc2pZ24wthcTNWqamThwvu1b6lTAneIzMAxJYEB+UXW1MWkSXes0hKR/C/wyueqox3avFzsOpM2QpSFT0FMzKHcpbKeSmJD3aDPh4lBkY27aJ7N7R4nEpJlSJQAOV1TFXYHQQfauFoqatWRKUMphdwQQnmczB9csY/YCsRLnSwjOlKlgKFcpcgFxa0aTtrNJMvDpJ3nmK6Bwn4K9onKFTSRW3BNsy2J28uYXmAKSCSlFQgEklyB4r8fakV+NxS5isyy5t05AaRc4fBBCqDMpIfiaVJA0ifZ3syucuXMVRCl7ub8agXZvy8T1jrtJHPGXG7NejA91hcLJZiHmK65SCPWZ7QFO3MOSUGajObV9ns8L9o04nFGXKIEkqlk7zgtm3xQGu6PLrFKf2bzAKzkeSVfqI5ZqLdyZ0RbSpDM7FFOLluwpbl9oP6xdpnApJHt0jMTsEtGMw0tSsykywkni2eNRlADRHIloVuwqRTSPIClatGaPI5tR+EekYYJm0Ni7ejeVDAtn4JzNWwJRNmJBoalZqOFGHrHrBKSoOSSYLsaR3YmOc2dZmVDZX058Y6ORBx2bGMRgwJahd0MD5frFPsBWcyB+RE1+W+yRyqYs14o1SPhYPDeGwYJJASktVVBz6lzXrAuo0wNcyu7Vze7wvdpBMxSg2UOd0u+uoEYlI2irwjEEOKMvKWqKWIpH0VGJ3mDcKa6Q6rraBDK4KqA49SqlYkkpUUKQVAEhQZlWUPWK7EbDXMxyMSJiAmXlGU5nZjmFKanWLXEElQJESlKABDnpCRbWqM0OqCQ9YRmzmXyJt5XePcUQS1eFOAjxU2jB/rSAZIp8dsSQqYpRQM663I4uWevSC/7JTLS8sJSrRkpevO/vFlOQFEAjqTCePlLApUvx+XCHUm9LKW2qFcXIExOUl1NUv1/pGbw/ZyZMJWuYkGrUKiybAAMGHpF5NKkEFSanUE+QaLPBywchaqloFdQVpB9qRWLa0XMym4ao2eycEJMiXKH4EhPmLnzLnzh1BeOCI4FhSO2zznqzA9tOzRlTP3iSwSsgTBTVQFBzLE8xGcViFEJKVHNZvq8bvtxtBIlplG6jm6BNvVTehjGYES0h1ED+IkNyvSIzqz0uzt8FsgmaQpAqpQYp0/vAuaBnD84tRMUVMtmahpFZg8PL7xQlqCgEu9wSS6r3NvUxZHGsnMwd60e3ziEtwS1PVTpiUYbOUFJQrKRme0shJckEsQaNUmMrilrxOJCZf4iEA8nYnzPs0WezNmKQtS+8VMABCUqokOQSRUj0hrY2C7jEd7kBlpG6gK3nbxElNTVTs94qpR4rEj7saNWvZyMPhTLQMtMo4kqoVcSq5eM5jtmtLWtSishYWHsBnSWbWn1d7bG4xU0hRUAxomrB79Tz9Gq8sShJQpDZswOYU1DH/WEnl1VbCx8QG2tiLTgxMSxVLWlaafhNG61B8or9s4+WvDZgpJUkhQqHb8Qb+6TTlyia9lgoSlRUQ9iXHOgZ4ZlbCkJSBkB5qq+mvKkLPJGTQ8PcrUodioWuchZSe7TmOY8WIGl6xosds5U6WEpYHOCon8rKD8yMzgQTuEocJYClAAOtoDKUpzUtE+LW0Plm8ruRQ7C2HisPiJzoC5JBQvMps6bjLxLHpUikWqjild3lkSZQlKdIM1w2UpAISLD5RapJIqafWseMGh+9bdk0ktCtx8rGzVIWVYZBQS2UTDcAEF7iATZeMNTORzyyx7PV+r3i8XKcawjiJgRUqYczS3OA8jluPFVsZ/GbOmrxUmcSkiWAFGxJ3nZNeIi5VLJFoWmTkZgrMEgtcluma3vBFzFM7g8K0I4wsm3uMl0PCiPITKSasK9f1jonQ9BJkyYFqlhWVAA4Pq7HKW4ekF2bggtRK1EXqVEV6v5X8oBsOavFKK1CUhSVJH4mUFu48YBbLmbg5hzFbPmrUFBUp8pKQkqAooJsB+J6Kpo7R2qMqISkounuExezzKOaWskahRJB4avfn5R6nbskFSZpMtQ0LqHGigOerQnjly8PNSZomIJdslULCVFJcFIXe4IJtFFtvDzO+Uvu15SXBUgsxoLhjwgKHFpI0paJo2UraUhXgWk10CvkmGP9pyyKFVOCJh/wDGKzsolScOkmj1YdH+dot0LevrHNJJOkbcGnFp0RMP/wCtQ+LQricQ2bdmgn/01H4PFpn8oEtuR08jfXlC2ZIQGNQCHz+cuYH/AOmCL24nKQAs5TVpS6cjugQ9LkUon1JiOJwjAuA/09YZNAdFJi9vAVVKmMOISOVszwqvt7IYfZTP+n9Yf25KbDroGIAr1FY+auYvjhGa1BLTY3CNtmeM0uStgdcnlryMJY/bM+QpCigUZYKlEuUqBZgwGlOcNdj1kYdYI3Xv6vB+0uGzYclgchzeVleznyjaRnVFIU6sIj9qOKUlDSpLrKhZdCmw8dXhfDftOxS1SwrukJmFiQg7p0uo8ox2GllSFyx40HvE8wKKA8mPlBZk5DlQR9itiQ7lBAqoWo/1qepnKsdppLVP6f6NJj5kxc1RWVFSmcqIfgLUCeQhLFbXWhbIytLSXBdkknT+I0+nirVi1Af806WpTeHIa+8CShKhR0yhUqV4ln6+iYmoVqzo7x5EoY1/o0Se1KCA8k5iMxKVJsLuCGiWC7UyFMClYbVSX1u6XPK0ZqaWQVNvTaIHBIN/MgAecXOwdktKKjQEX5J19XMLKEEtTR95utkXQ23hVJKTNSPIjV+ETk7Vwz5UrLaMhZ9wIwc3xF41XYMgKmObAN9eQhZ4Yxjeoik26L7B42QN3vXN6pmfNMNJ2rIsZ0sGzO3xixBDc49loBuHjlbQQSMTJNRNlnpMR+sQn7RkJOUzAos7JBUfRLxOZKDHcSeO68eJXlSyQAODAe0bQ1CWI2pL0E3/ANmb/liMvHyte8HLuZv+WH5aiTZ4Yy8obQwj++yxfvCP/wAM3/LC+L7R4WUQFrKTdjLmA+mWH56wm5A6kfP9Yw3bkd7MlmWO83WJQ6qvQEh60gwipSoOyNHh9vIxGbuGZLOtQNH/ACpufNtLx5+7JRvrLn86z9BPkwjJdip6kTJgVLWQU5mSK7tXqRoDGixKM8zwzEnwh5lmUEFgAWL1uH+DvE+Ko7FFJJe9oK4uZnJIN7Msn0AWCR0fpFZKxqkzZctKc2ctlIcM9VJFBxqGtVINSDaWdE1wpZOQKLbwqDulyXTS5NmLC0VQ2hOSVKCikquQACR1Z2+tIqsfJgyZVBJ9TamWgUIMdGCVj5r+OZ/jP6x7Cezy6kfal0+psex23MPIE3vCATkIZJLkKL8QCLvQ6Rb4j9oaACJchSg62KiEhlVFA9Sam2l4wEkPcww9GsPpo7Foc2XJ3knJl12g7WrxSAgy0JZWYEOVAsxY0AB1pq8O9n+2hQBKm9A5YgNlLENnLM2Y0YRln9OMcpA1FPj1hWGOXhXDJWvWx9GTjMLMcm5fxpB45t4jxKDFyWBtzn+7SfwLIoTuTDYsQQnO1GKVEgM7tHy5UtjulST/AAkivrwgnfLS5zm2oBf26QP1H4sXVr6/4PqitmlX9pM4OFOMwBZIdJzBVC+nnHo2UK/aTA5/MKKBU8t8ocmlevKPm2H7RTkEhJFgDcGlQxCnDRL/AHuxYP3ihT8x0ZqEFjQVgcK/KHR7ZPOz6anZ3BU1zvD7Vbu5eTwfnccojP2SKsuaQajfdyBWWMwO9z8tDGDkds8WB94DrXLQ0qHRelf6mDf/ABExQNgwr4U8qio9oFR6fsZQb2mvP/RrsV2fMxJSZqyk7zNLJIcOjwglYirl/s1w/wCecfxBijw/l8NV2pFOn9o05J8KXd/CrdJuQylCtXhhP7TTT7IUIIIUoMaBw4NwLE6mGSS2Q3d5Oq80aPDdl0SU5ELm5CAtvsy6XtVHjqaQntPZ8wAIQ82hWtOVIeWEh8pSAc7lmN4qUftIBvK1BDLFFUdVU1BrQ8b8NT2cxq5iO/CfvagGpCUih0uXUzfig8EXyFayQ1Z8nxmHMud9kSSlQCSNQaoPUggQaVPQXZQkrfeQsEoJ4hqoMaTthszJNz5MqVciAAo0FeCnHRaeETwKZGKQ0+WFrQACsUUQ1FEhnfm9jEnPh0aOmcOOKzRdPn+pnBKo+XDOfxd6Pg+aIKmy6KmLM9dkoS4QODlnV0AjWo7D4Ql2mtzV/SHJqcNgpZXKlISsBkm6io2GYuffjC99HktRH3k/dctDEr2fNXNAWPtFlKQkfhKqANZJA001q8btGxVBDAS0pKCAR3hIS2UqG6HYlmuaNGY2OAFLxM1ylCkORd1KBURzZm6xpE9t5AGYhYao+zF/w0CvC1CONYelL4imWMoVDEtF+5U4z9nsxalLE0OpXhEtRqfCl3sR+K0N7E7NzJAUQc5UAQ6FCgG/rcGja6QQftAwoAATNYBsuVNiXUkl76gi0DV+0CWa91MP4n3bgbh6Jt/FFWk1TOdQy9C5TLnufAGr4FHdLZT4xUk1GkGGEnkVmISf7gYH8zlR3OfGKAdvBTLKPEErAY/iV4deHpB5fboZbS01oColg53aAbppeJOGNchu6zc/sXSdnrAdUyZfVMug0BZJqrSvpEl7NL+OZzfL1URuXTQNq8Uae2eryy394izMa1A4aQpM7bFKSAcx4hNaFwXp6/GMlDkvoK8c+ckvmjT/ALgdVrB1GdWnBiHSdeEeHZctnUH5qKlM4rcmhrlOl4xEzt1OegPWgvfjfXjFfiu1E1Zq3CpJ9qQ220QcMV8WRfK2fQ5s3DSy244cFICSWBG6oJqRzFSYp9rdsd0oSrICA7F1Hj0qTWMQcbMZgphwAAtpSFAS/UwXb02FWXFj1iuJ+O3kXsjtEJQLSgoqdyVVINOB0fq44Q7I7YINVSWLgnwH8ZUW3Row8uDCMsox6F8IZKtEQlmnN3Jj+2NppmzCpKE5SlIqKhhXXiT8bxUTF8iIKVhjxgKwesCgyySmkpchZSXLvHseKJ5x0OJbLSQocawcqGsIyV8ASeLMPW0NS1Oa+gL/AOsAq8bWtBlKAYt5QNajrfTlBJSkqLAVJYA/E8B1pA1K3qMT4Q1X5jjxeCLwvoDQQ78H9Yjdgepg8xDMLNUgwqtdy/IQm4HEiPifaPUG/Mt5CPQsPxYfXwjpIt6/XrBFYQTHo2rRywQD1b4fpEJJqOpP16xNSqA8/wBYXmZRISyXPlEFpoPKDJVf6sIhNHh+tDDDUCep+tIKJ5S2UkdKQMJ8UFWio+uEEy1JS8SssFKUUkkFyTQ3/XyEX2GwEyWUKyKLtmGU1GoHEi/lGcSKDqfnGtwW01pkyWCMqEhSD9o6S1/vAHNYlkrmzu7M51KEEmXyNoS2ZzTiFD5RR7aUqZMSAFFDOlgou75izPRgPWJntDMdZ3R3njpM3tK/acKUaIStuLT3Z3Psvu6K3QzH8daUq8SUILWy0MeaDul5lbi9slEn93ShSVZs8wqDF81EgXDAByeEVa8Suu8XpqbR7NmlRUs3VvHqSSYEq5HKLqKRwTyzbbsgpRq5Jtr6wXD4UrN2S/i/Qan2hnCYPMcyiyLc1HgOUWI3iyAwt9chE55K0R29m7M8nv5NuglO2QAAUqN7KYv6AQtOk5WBu3PQ/wCkXWKNQnyaEtsStxGtSQ2jCvk7dYWGRtpMt2ns2Pu3JKmhJru1x7tEFUZiDoYjlBdtREVFyRxrHSeLwkshfjVv0MeKlvo2nnpEAqt7iJ989eNPMfXtAdgcWiKh+h6xBTj5/rEmJfXQ01tBk7NnKomVMUQKshRofL6rAutxlBgUpFvT9Hj1QYt5comMBOCQru1ZCWBIodWrCal1Zn+PpGTvYbuZrVoKtQsR9dYFMFKR4oFJZTj+8CG60tEsOpDstKin8ySXHyI5GD4lFh66C6jHsMTtmHMaFtHUl20e9Wjo1o3dR6r6miGwAsJHeTA7muUsB4RYHhE5OwyUjKsAqLPkLsb72ZwGi1SQ6zxIQOWh9yYsEoBmUG6hPuf6D3iKboh7Vlu2zNDYCwlYCkADdok16F+bRKZsKZLKQhMpRAKiQSDwuQx15Xi/lJ3JY1JzH/uPu0EA3lquE09A59zCybHXbMqd39DKKE8Eze7BA3QMw0oARRw7mnGAzgpKUomSDTeUcqTQO5caExqloHdISQHJS/rmPwhecxUpVgkAegzH4xNNPkdK/imZaOn8jNzpCVBa+5UElkpZChyelAX48I7ECUhSh3UwBKTou9Wvpa8XcwMJaXtvHyH+YiJIWooUKELWA3QgU1sDD+twP+Iye8I+RQIl4d0OVDcc7xDlxQOmhDWgKDJ3d5QrVyKBi34Y0hlkd4sk0FG5Jf5x09ZCpY0APslvnGT8X5h9ui/+OJQzUYcCYQuzZQVAE7ocgEbwfhEFjDkoAX1JWngeVNLxeTGyTH4m/kIJiFJzIp+bTlBvxZvbYf2kZpcqVlWoTCWUwqmttL+cNHCSgoALBdJNFoNaa+vOLCZLCkLIAueFnEezJSc6UZBlY0YcUw2vUPteL+2ioVIl5AQtzmUGDHUgW1MWiTllhLVAyl+geOVhwEAhIdUwAkM53iWe9hBZgBBe73hJ9Gd3ZJxmnKMa5CxqG1gZXQjkRDK0sKF2+vnAUPp9GAjsFxISpgmXM+7ckZjXja3SISsKoliht0ZiXfQ7tWcj2PGLfCzcgAuWKA/Jr8gmsA7p6OefE/1hnKjz+zJ5JPigkl4AVSv8ItZoNJmFIUs/hFuJ0BiQlFTAig+vOOnooGrvMR0Dj3b0iW56EnQLBziTmN3qeesGnYZC5oziYUpDfZj8RcgGhOgtxj1EunnT5Q3g5rCYW/tRXVqJ+Rhkrdo4+15u7x3V/qV8jZkrKgGViQveCiwZx4QAW4GD4XA4dCUZsPPUoLZWZSQCC9KKvb9YscTizv8AEKChSjEAn/yhRU9e8CXcZgOn+giiTfM8n2t8ox8jsYnCBKwnCLBCgUkrFBuuDvml+PWPMMpKe8CcLLckFOZYcDlumlOPGPVsqr0WlvrygCJlszuDlLcP9fjCuC9NhXbMiWiXkWh7RzFBhJkITMSx8WjAGgFQLdIUmdqcWcqhNSMoykiXW9y5LselzC7B1ABiN5Pxb4iPFoGhBzj69vhAUUuQr7TkfMXmYQkqQmfMYnOkMACq5oLMrhxEMY7Ycoy5c4BSwzLClEsbE08NdOsDynK11INOf+vxg+DnEhVN1Y8szFx5h/MQ22wks2SS1k/MqsRhUuqlVeEqLl+t+HqYhOSFBKrA7pHDQDyNPOCTUqZiKpqH1FW/SOSgK0ZK7ddfNoYLemoqpK00YFuJj2DL2iEnKpLkUfjzvrHQNegmpqpeHymWG/iLcQL+phpSfs1kXUSB5nKIz0nbSwoKKsxCOAYEmgDDlDUnbG7LBDsoHyAPzaGtI6f5bm8PMuBJJmPolPxPxZMLiYRJKi7rJb+ZVPaITNvpHfAJT4aOVO4SBSvXSB4vbCAiWAigUkFlHQEi73YROU75GX8Nz+HmNYxjMlpHAkewHxitnVQf4lEeqm+EGndoJRWXlmksfisak6HlSFTtNDS0sfwvUHSrUHWJRfgb+Xdo6fVBf7U8Ep+JP6R5hpbplDi6j6H9YivGIPetmG69Wqybe8Ew/ilgXKCd7+ThDcSB/L+0L+n6oH3hKFUO8rL0dYF+kHNVpfRKj7gWgMpa1S5TZd5Y1N948LQ6nBq71itHg/i/Na1TSNxRRvYe0fl+qK2c5RMGmY/ERPEeNIarH4CD4nCqTLmKdFFka6LGjR5iMItU2WHQSoKN1AAMnXLzhlOPU3sOf8v1QiVDIsC+Yi38QgolqSsNXdN71ItHsyQQiYd2iyAATVlixIbWPSSlaXUkApOpu4o7Vh+NA9jz/l/YWlVKATqs18x84ktBB4B6Djx6RJ6gAV3xmB5ijNwgPfGlDQ8Ym9Xoet2SEsePhkqYaXIoeJNT9XgX7vvEO3xhxE0cNevWOnSrKalzC3R1bg5cgJJLgGYkBJPFJqnzDHm3KIrlMXr15+UeYkhacqqjT9RC65CwlxNWw0JBDHrXWDV7mpx2GUuS3lr1hnFSMqpYAA3VKYXD5QAecVcszDYgnlQ/ofXhBwFXIUAzOoauPxOR5vAcRG73HtnSHmJ7xQSkOf7oFz6PHslDILaywr3KvnCUnEKyTCk72RQuODUi97gpUlGYVSQ1aeHVm42ho2jy/wCJPSKK6dvLLGikt6P8lQJTug0FCk9f9QYYUB9mcwu2vA8uIgUyaEhQBSSFPza58riKnkrXYUWCA18h9n/ymJqlsoj86WpxGvwMGlglZSkOVB2AdwHBI40asLd5cVKkGrBRZr6Uo8K2UWLI9ovyJTZ7MdRQvz/q3rAJMskFLuXzJp6e7iGFigJSSmaKENVvE1aaGsImccmcIO4WU5YjQuODsYCaLLsuZ/0MNiZpISu1NOHPoYFJnZQtOig6eVX9Qa+cGlyVZsm7vgqDqLfxC19YRWVKBDozINiS/LTUQ1rqXXYs1ax/YNicUZgC1MFDdI5f0vAlIy0B/iHX6+cLnMGVmSQqigHp15xEzFEKQSCU1TT5v1ENob2HLtQyJubes+laco6Ejvbz3joAf5dm8PM+hYfsthz+BQ/nUQrrx9oMrszJNgoH82dT+5NItCSB+seomaaxzqTot3s+pUf7rSSp2VzGYsTz1fziCuyUlQIKpt6b1m/lrTi8aAUciITA/wBe0ByYyzTfMzS+xEnRc0A+KqTmPUhx5QHD9iQCSqeot4cqEhuru59I1aJbx5MlC0Jxy6jrPNbMziOyCC+ZZKSTZKHPFy3sBSJy+yiCSe8PAMkBhqCH5Xp0i9Sjr5wRKI3Ew9/k/MUaeyaWAEzw2oqnVl18mgsrYWUvnClWssU4eN/eLYJ5QWUgaiBZu/yLmU03s+7soAKr+M1dz+Nm6x4OzgIGfK4tlc9fGSw5CLspFnaIKli0awd/k6lX/u6kA6guSClJr/DwECn7EcOFJSriEBm4M/zi0nWaJy5Ti2mkY3fZOpn8b2dUJalJmKWpO8zJAUR4mADij0c2EUPcuDU097xs5+0MpyS2UrWoZHNRHsm594osXs2ZmJl92oH8ABTU/lJJA6W6RWF0UxZXfvFdh1Vcilx1i0xUh0FVctvNorJ0lSN+ZLmISlnJSSkEim8N2vWBL2og1z34fFoLi2dXHF6pk1yKcQP9TAJygGTE1Y9LXfqD+kLHHB6JUT0Pzh0nQ3GEQAA+sXuzSQl/r14RnkzVkOJfmSPgILLmzm/RXzaFlGxXIfXJlLUSoM/BwTycXgU3Y61l0zilqAKdieDiosLiBqM4J0UBoCH9KE+USwm0FZmYpPMH5wPeXwsRxjLRoGjYmIDSihIKjurcZVEF2C9FGzFoupfZHFPulIzJyEOAWrUgEgirUc8ohO2gtUoigCVoKiWo0xFRXSNhJnPlqLX48xVmhHN1bI5Mk8bpGTHZTFBSTnCu6BCS43gbAcOJzW5wTCdlcQVmaopClM6HCTSyipKFB+XvpGuKM6ndQ0owBhuVKUkf0iTmyXtWStzGYb9nRIAmTzlG8AlDHNxJLukcNeUMo/ZzKYjvpu942Cd7SzHLTrGtdTVAeIz8QADaggPJIXv8nUxk7sJh0KqtakgsEuHSdN+9OFObwgrslhnUAmY4usrryADM3lF9tLGFRYDm8KKnGlKt9axVSkDvJvdspD2Yw9NxbWO8rerdQ/RoMjs3hQmkskKNypRNHYAu4EWmZTWYXNn0tCgxBBUHtoLweKXURylYqOzGENe5A9fkqOizQqgcEfXWOiLyT6vzDxDqsOxBc+tI8BLvGbxEtcrIFb+dYl+OcAHdid+8Rl4gZkJ7pP2kwofvJtCkhz4o7I49DcK6mw7xwxtyggS4Gn10jLS8Zvy0CWl5qlpCiuZulPJ9YhK2p9yDLH2qlp8a6Zf5qvAeNoVJNWmaopLljHhWeFekZHB7ZKloTkYLStX3kxtx6eKrx7/tkd4hIlA55Rm/eTaAPTxVteJvE06GVVdmvdriJpAjOYfbZQsJCKqkGc5WsgAfhDn3gU7a7LUCHPc9/SZMa7ZWCmHUekDu3YNGrvQ1TBtY9EukZpOLda05AcktEw78wk5/wjeo0GXPKFTk92k9ylC3zzK5ywDPRoHdsPu1dl2ZZGkKYjaaA4ZalC4Qh2fiaB+T6wqvaGVU1JR9yUJfMqucPZ6ARV4lct5wMlJ7uYlJ+0nDMVNXxMPSDHH1G0q7LXvZy9ESRz316fypP+KCpwiC+dcyZyUrd/wJZJ9DFOrBSs80dw/crSj72bXMAXbNRnjp8qUg4h8OhpBSPvJhKswH8RyiG4enr6je6lZbryJSwSybAAAAdBSBlCkkZSAl6hmp1BhKbg8OTMT+7JBkoQsvNmVz6Dh1gUzDYcTFIGHqmV3xInTQ4L0vQ84ZRoNqrLqaxwuJpRCpauNiH9oyM1XleLVpIMuWlCwMSgrIGImsyQKKD73CASMBhldykYdQ79RCT30ymW519oZ0NhmopvkyrXfXzhYgvrFudm4dWQiXOHeTTKH25LEO5LpNKWhTGbKkpTmCZh+1Epu9Fzr93aNpZddoi1aK4veGZK1EPoPmD+kML2HID0mlpyZJaYm5/F91aJnY0nIFATW77ufvU1J1+7tGbRu/i9TyVh83pz/rA8ShSQx9YZVsaSgKP227NEmk0XOv3dA7wxOwcgJWpUucvu1iUT+8Fyo2YZQGhRVnhVoElQMsIJGZcyXlRRyAoFRbkAXMaSZs1LPLUqWr+Hwn+W3o0UCsHh5Jmr7g/YtmJnLev5S4+USmYuQgTCZUwCWlJVlnrqFMwG9U1ELw9PX1IzmsjsuJfaWYglKkGYEeJUvea/iSWULGzxd7N7Qy56SoOwJSXcEEXDGvCMIsSUZ1dzMGVImKIxC3Y2samseYXEyg4EmYgZO9pPmChqeLqP0YzxpolUXsfQsRtVITQ9G/0ivxeKKgWUW6PGSTNStMvLLmDvQVD7ZTMBV94taFRtBKkBSUTAFkhIM5TuNSNBCLCxlCL0TNTXKS9oi5NSPN3jL4XHp7tRyrOWZk+/XVXEBrc4ljMUE94Mswd1lzfbrNVCjOKmG7t2DhV0maYCmZ/h5wvilJ0v8AE8bRQKmDvCjKp0I7xX2y2y8tXMGzS80tIkqeakqT/wAQuwGvCM4AaV1ZboS4dj6GPIppGKQtOYSrvefNehIj2Ecdf/P8h7s7tFtNBloKS5TNQqxsC2ohX9/SFpD+DF5mr4VX09o6Oj0lFUiEXowk/aCELkLJfLiVWBsWD2jkY5AVhiTRGJmA0P4mrx1MeR0ZrUKVRYHZ85KZuGPOej2pEJGJAVIV+bDTk+hWY6Oha9eYyXuNeK+5ZSFAqlPY4BVf5jAZigSph/8AJN/hXHR0JLf14gj+H5fsxyXM+0ngG2FkG3Boa2jjAJmNNfupB9xHR0TXxevAH/GDxis0/FsWGeQX/lrSBYtY/wCPrQTpR+FI8joC38vsNL8NfP7B0Tx3uM1afKPsB6wDH4iu0ua5deFqe0dHRlv5fYMvw/M9nYx5uIJNVYWSun1zjjPBxMxv/sgY6OhmtQr8MDsiaJk3BN/9CafJyIYkKHebPCXcrmj2jo6Nk38/uaPweX3Fpk0CXIU/hxqhrq8L7VmtKB0/fB7Ex0dGrVAxfhsHi8Yd5r/vif8Ay/SCTMcyB+UY0H9Y8joNbeugcfwS9cyeNxjy13rjUv0c+8e7RxQSJyXvikU9/lHR0LWq9dAQ+F+uZLbOMCpWNIds6R5OBWE9qzd3FBzaUL80/pHR0GK2+X/U0Phl8/3G9tTv+bA0koGthkELTZtZor/yrcGZNI6OgLb14Bxf1fMLg5xJwgb+xI0/Kq8JbPngScOan7Rb86hm4R0dB9fuHF8frogKJwSlaSG/4o/Ax7NngrxjOwKDXyevrHR0UfrzQMf4nl9yymF5+IJv+5pPwAjyViPt8GHZsOsv6x0dEpaL5fYk37/rqC2KkGSk5jr/ANxjo6OjknJ8TO9ydn//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6150" name="Picture 6" descr="https://encrypted-tbn3.gstatic.com/images?q=tbn:ANd9GcRp4a_4izDTBOrMid_oj62APSCb3E2x8wQJe3kqmbmDD59qlBnh">
            <a:hlinkClick r:id="rId2"/>
          </p:cNvPr>
          <p:cNvPicPr>
            <a:picLocks noChangeAspect="1" noChangeArrowheads="1"/>
          </p:cNvPicPr>
          <p:nvPr/>
        </p:nvPicPr>
        <p:blipFill>
          <a:blip r:embed="rId3" cstate="print"/>
          <a:srcRect/>
          <a:stretch>
            <a:fillRect/>
          </a:stretch>
        </p:blipFill>
        <p:spPr bwMode="auto">
          <a:xfrm>
            <a:off x="2286000" y="4495800"/>
            <a:ext cx="2971800" cy="2228850"/>
          </a:xfrm>
          <a:prstGeom prst="rect">
            <a:avLst/>
          </a:prstGeom>
          <a:noFill/>
          <a:effectLst>
            <a:glow rad="228600">
              <a:schemeClr val="accent4">
                <a:satMod val="175000"/>
                <a:alpha val="40000"/>
              </a:scheme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2">
                                            <p:txEl>
                                              <p:pRg st="0" end="0"/>
                                            </p:txEl>
                                          </p:spTgt>
                                        </p:tgtEl>
                                        <p:attrNameLst>
                                          <p:attrName>ppt_w</p:attrName>
                                        </p:attrNameLst>
                                      </p:cBhvr>
                                    </p:anim>
                                    <p:anim by="(#ppt_w*0.50)" calcmode="lin" valueType="num">
                                      <p:cBhvr>
                                        <p:cTn id="8" dur="250" decel="50000" autoRev="1" fill="hold">
                                          <p:stCondLst>
                                            <p:cond delay="0"/>
                                          </p:stCondLst>
                                        </p:cTn>
                                        <p:tgtEl>
                                          <p:spTgt spid="2">
                                            <p:txEl>
                                              <p:pRg st="0" end="0"/>
                                            </p:txEl>
                                          </p:spTgt>
                                        </p:tgtEl>
                                        <p:attrNameLst>
                                          <p:attrName>ppt_x</p:attrName>
                                        </p:attrNameLst>
                                      </p:cBhvr>
                                    </p:anim>
                                    <p:anim from="(-#ppt_h/2)" to="(#ppt_y)" calcmode="lin" valueType="num">
                                      <p:cBhvr>
                                        <p:cTn id="9" dur="500" fill="hold">
                                          <p:stCondLst>
                                            <p:cond delay="0"/>
                                          </p:stCondLst>
                                        </p:cTn>
                                        <p:tgtEl>
                                          <p:spTgt spid="2">
                                            <p:txEl>
                                              <p:pRg st="0" end="0"/>
                                            </p:txEl>
                                          </p:spTgt>
                                        </p:tgtEl>
                                        <p:attrNameLst>
                                          <p:attrName>ppt_y</p:attrName>
                                        </p:attrNameLst>
                                      </p:cBhvr>
                                    </p:anim>
                                    <p:animRot by="21600000">
                                      <p:cBhvr>
                                        <p:cTn id="10" dur="500" fill="hold">
                                          <p:stCondLst>
                                            <p:cond delay="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accent6"/>
                </a:solidFill>
              </a:rPr>
              <a:t>Gods of the Underworld</a:t>
            </a:r>
            <a:endParaRPr lang="en-US" dirty="0">
              <a:solidFill>
                <a:schemeClr val="accent6"/>
              </a:solidFill>
            </a:endParaRPr>
          </a:p>
        </p:txBody>
      </p:sp>
      <p:sp>
        <p:nvSpPr>
          <p:cNvPr id="5" name="Subtitle 4"/>
          <p:cNvSpPr>
            <a:spLocks noGrp="1"/>
          </p:cNvSpPr>
          <p:nvPr>
            <p:ph type="subTitle" idx="1"/>
          </p:nvPr>
        </p:nvSpPr>
        <p:spPr/>
        <p:txBody>
          <a:bodyPr/>
          <a:lstStyle/>
          <a:p>
            <a:r>
              <a:rPr lang="en-US" dirty="0" smtClean="0"/>
              <a:t>The gods &amp; goddess that reside in the Duat, The Egyptian Underworld</a:t>
            </a:r>
            <a:endParaRPr lang="en-US" dirty="0"/>
          </a:p>
        </p:txBody>
      </p:sp>
    </p:spTree>
    <p:extLst>
      <p:ext uri="{BB962C8B-B14F-4D97-AF65-F5344CB8AC3E}">
        <p14:creationId xmlns:p14="http://schemas.microsoft.com/office/powerpoint/2010/main" val="752048257"/>
      </p:ext>
    </p:extLst>
  </p:cSld>
  <p:clrMapOvr>
    <a:masterClrMapping/>
  </p:clrMapOvr>
  <p:transition xmlns:p14="http://schemas.microsoft.com/office/powerpoint/2010/main" spd="med">
    <p:random/>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Papyrus" pitchFamily="66" charset="0"/>
              </a:rPr>
              <a:t>Osiris</a:t>
            </a:r>
            <a:endParaRPr lang="en-US" b="1" dirty="0">
              <a:latin typeface="Papyrus" pitchFamily="66" charset="0"/>
            </a:endParaRPr>
          </a:p>
        </p:txBody>
      </p:sp>
      <p:sp>
        <p:nvSpPr>
          <p:cNvPr id="3" name="Content Placeholder 2"/>
          <p:cNvSpPr>
            <a:spLocks noGrp="1"/>
          </p:cNvSpPr>
          <p:nvPr>
            <p:ph idx="1"/>
          </p:nvPr>
        </p:nvSpPr>
        <p:spPr/>
        <p:txBody>
          <a:bodyPr>
            <a:normAutofit/>
          </a:bodyPr>
          <a:lstStyle/>
          <a:p>
            <a:pPr>
              <a:buNone/>
            </a:pPr>
            <a:r>
              <a:rPr lang="en-US" sz="2600" dirty="0" smtClean="0">
                <a:latin typeface="Papyrus" pitchFamily="66" charset="0"/>
              </a:rPr>
              <a:t>	Originally, Osiris was the god of the earth. He was placed King because of his vast knowledge of agriculture &amp; farming. One day, he was murdered  by his brother, Set, out of jealousy. Horus, Osiris’s son, was placed king, &amp; Osiris was made ruler of the Daut. He decided where the dead went. If they were good-hearted, they were sent to live in his halls. But if they were cruel, they were eaten by Ammit The Devourer.</a:t>
            </a:r>
            <a:endParaRPr lang="en-US" sz="2600" dirty="0">
              <a:latin typeface="Papyrus" pitchFamily="66" charset="0"/>
            </a:endParaRPr>
          </a:p>
        </p:txBody>
      </p:sp>
      <p:pic>
        <p:nvPicPr>
          <p:cNvPr id="10242" name="Picture 2" descr="https://encrypted-tbn2.gstatic.com/images?q=tbn:ANd9GcQqOPK-yB-J_yqwdp20CdS4pCI4Nk1KVkJaLGQss5V5r_HJsGjD6GSIWVQ"/>
          <p:cNvPicPr>
            <a:picLocks noChangeAspect="1" noChangeArrowheads="1"/>
          </p:cNvPicPr>
          <p:nvPr/>
        </p:nvPicPr>
        <p:blipFill>
          <a:blip r:embed="rId2" cstate="print"/>
          <a:srcRect/>
          <a:stretch>
            <a:fillRect/>
          </a:stretch>
        </p:blipFill>
        <p:spPr bwMode="auto">
          <a:xfrm>
            <a:off x="4572000" y="4038600"/>
            <a:ext cx="990600" cy="1905000"/>
          </a:xfrm>
          <a:prstGeom prst="roundRect">
            <a:avLst>
              <a:gd name="adj" fmla="val 8594"/>
            </a:avLst>
          </a:prstGeom>
          <a:solidFill>
            <a:srgbClr val="FFFFFF">
              <a:shade val="85000"/>
            </a:srgbClr>
          </a:solidFill>
          <a:ln>
            <a:noFill/>
          </a:ln>
          <a:effectLst>
            <a:glow rad="139700">
              <a:schemeClr val="accent2">
                <a:satMod val="175000"/>
                <a:alpha val="40000"/>
              </a:schemeClr>
            </a:glow>
            <a:reflection blurRad="12700" stA="38000" endPos="28000" dist="5000" dir="5400000" sy="-100000" algn="bl" rotWithShape="0"/>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2" presetClass="path" presetSubtype="0" accel="50000" decel="50000" fill="hold" nodeType="afterEffect">
                                  <p:stCondLst>
                                    <p:cond delay="0"/>
                                  </p:stCondLst>
                                  <p:childTnLst>
                                    <p:animMotion origin="layout" path="M 0.0125 -0.01666 L 0.04844 -0.01666 L 0.04844 0.03123 L 0.08438 0.03123 L 0.08438 0.07911 L 0.12032 0.07911 L 0.12032 0.12699 L 0.15625 0.12699 L 0.15625 0.17488 L 0.19219 0.17488 L 0.19219 0.22276 L 0.22813 0.22276 L 0.22813 0.27065 L 0.26407 0.27065 L 0.26407 0.31853 " pathEditMode="relative" rAng="0" ptsTypes="FFFFFFFFFFFFFFF">
                                      <p:cBhvr>
                                        <p:cTn id="6" dur="5000" fill="hold"/>
                                        <p:tgtEl>
                                          <p:spTgt spid="10242"/>
                                        </p:tgtEl>
                                        <p:attrNameLst>
                                          <p:attrName>ppt_x</p:attrName>
                                          <p:attrName>ppt_y</p:attrName>
                                        </p:attrNameLst>
                                      </p:cBhvr>
                                      <p:rCtr x="12600" y="16700"/>
                                    </p:animMotion>
                                  </p:childTnLst>
                                </p:cTn>
                              </p:par>
                            </p:childTnLst>
                          </p:cTn>
                        </p:par>
                      </p:childTnLst>
                    </p:cTn>
                  </p:par>
                  <p:par>
                    <p:cTn id="7" fill="hold">
                      <p:stCondLst>
                        <p:cond delay="indefinite"/>
                      </p:stCondLst>
                      <p:childTnLst>
                        <p:par>
                          <p:cTn id="8" fill="hold">
                            <p:stCondLst>
                              <p:cond delay="0"/>
                            </p:stCondLst>
                            <p:childTnLst>
                              <p:par>
                                <p:cTn id="9" presetID="37" presetClass="exit" presetSubtype="0" fill="hold" grpId="0" nodeType="clickEffect">
                                  <p:stCondLst>
                                    <p:cond delay="0"/>
                                  </p:stCondLst>
                                  <p:childTnLst>
                                    <p:animEffect transition="out" filter="fade">
                                      <p:cBhvr>
                                        <p:cTn id="10" dur="5000"/>
                                        <p:tgtEl>
                                          <p:spTgt spid="2"/>
                                        </p:tgtEl>
                                      </p:cBhvr>
                                    </p:animEffect>
                                    <p:anim calcmode="lin" valueType="num">
                                      <p:cBhvr>
                                        <p:cTn id="11" dur="5000"/>
                                        <p:tgtEl>
                                          <p:spTgt spid="2"/>
                                        </p:tgtEl>
                                        <p:attrNameLst>
                                          <p:attrName>ppt_x</p:attrName>
                                        </p:attrNameLst>
                                      </p:cBhvr>
                                      <p:tavLst>
                                        <p:tav tm="0">
                                          <p:val>
                                            <p:strVal val="ppt_x"/>
                                          </p:val>
                                        </p:tav>
                                        <p:tav tm="100000">
                                          <p:val>
                                            <p:strVal val="ppt_x"/>
                                          </p:val>
                                        </p:tav>
                                      </p:tavLst>
                                    </p:anim>
                                    <p:anim calcmode="lin" valueType="num">
                                      <p:cBhvr>
                                        <p:cTn id="12" dur="500" decel="100000"/>
                                        <p:tgtEl>
                                          <p:spTgt spid="2"/>
                                        </p:tgtEl>
                                        <p:attrNameLst>
                                          <p:attrName>ppt_y</p:attrName>
                                        </p:attrNameLst>
                                      </p:cBhvr>
                                      <p:tavLst>
                                        <p:tav tm="0">
                                          <p:val>
                                            <p:strVal val="ppt_y"/>
                                          </p:val>
                                        </p:tav>
                                        <p:tav tm="100000">
                                          <p:val>
                                            <p:strVal val="ppt_y-.03"/>
                                          </p:val>
                                        </p:tav>
                                      </p:tavLst>
                                    </p:anim>
                                    <p:anim calcmode="lin" valueType="num">
                                      <p:cBhvr>
                                        <p:cTn id="13" dur="4500" accel="100000">
                                          <p:stCondLst>
                                            <p:cond delay="500"/>
                                          </p:stCondLst>
                                        </p:cTn>
                                        <p:tgtEl>
                                          <p:spTgt spid="2"/>
                                        </p:tgtEl>
                                        <p:attrNameLst>
                                          <p:attrName>ppt_y</p:attrName>
                                        </p:attrNameLst>
                                      </p:cBhvr>
                                      <p:tavLst>
                                        <p:tav tm="0">
                                          <p:val>
                                            <p:strVal val="ppt_y"/>
                                          </p:val>
                                        </p:tav>
                                        <p:tav tm="100000">
                                          <p:val>
                                            <p:strVal val="ppt_y+1"/>
                                          </p:val>
                                        </p:tav>
                                      </p:tavLst>
                                    </p:anim>
                                    <p:set>
                                      <p:cBhvr>
                                        <p:cTn id="14" dur="1" fill="hold">
                                          <p:stCondLst>
                                            <p:cond delay="4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Papyrus" pitchFamily="66" charset="0"/>
              </a:rPr>
              <a:t>Ma’at</a:t>
            </a:r>
            <a:endParaRPr lang="en-US" b="1" dirty="0">
              <a:latin typeface="Papyrus" pitchFamily="66" charset="0"/>
            </a:endParaRPr>
          </a:p>
        </p:txBody>
      </p:sp>
      <p:sp>
        <p:nvSpPr>
          <p:cNvPr id="2" name="Content Placeholder 1"/>
          <p:cNvSpPr>
            <a:spLocks noGrp="1"/>
          </p:cNvSpPr>
          <p:nvPr>
            <p:ph idx="1"/>
          </p:nvPr>
        </p:nvSpPr>
        <p:spPr/>
        <p:txBody>
          <a:bodyPr>
            <a:normAutofit/>
          </a:bodyPr>
          <a:lstStyle/>
          <a:p>
            <a:pPr>
              <a:buNone/>
            </a:pPr>
            <a:r>
              <a:rPr lang="en-US" sz="2600" dirty="0" smtClean="0">
                <a:latin typeface="Georgia" pitchFamily="18" charset="0"/>
              </a:rPr>
              <a:t>Ma’at is the goddess of order, truth, &amp; law. She was said to punish any pharaoh (king) who did not follow Egyptian law. She helped Osiris &amp; Thoth with the judging of the dead. The feather of Ma’at ( the one pictured on her head) is a very important feather. It stood for truth, so it used to weigh a heart.  If the heart weighed more, the heart was a bad one. If it weighed less, the owner of the heart was good.</a:t>
            </a:r>
            <a:endParaRPr lang="en-US" sz="2600" dirty="0">
              <a:latin typeface="Georgia" pitchFamily="18" charset="0"/>
            </a:endParaRPr>
          </a:p>
        </p:txBody>
      </p:sp>
      <p:sp>
        <p:nvSpPr>
          <p:cNvPr id="7172" name="AutoShape 4" descr="data:image/jpeg;base64,/9j/4AAQSkZJRgABAQAAAQABAAD/2wCEAAkGBwgHBgkIBwgKCgkLDRYPDQwMDRsUFRAWIB0iIiAdHx8kKDQsJCYxJx8fLT0tMTU3Ojo6Iys/RD84QzQ5OjcBCgoKDQwNGg8PGjclHyU3Nzc3Nzc3Nzc3Nzc3Nzc3Nzc3Nzc3Nzc3Nzc3Nzc3Nzc3Nzc3Nzc3Nzc3Nzc3Nzc3N//AABEIAMkAYQMBIgACEQEDEQH/xAAcAAEAAQUBAQAAAAAAAAAAAAAABQECBAYHAwj/xABEEAABAwMBAwYMAwUHBQAAAAABAAIDBAUREgYhMQcTQVFhshQiM0JxcnSBkaGxwTI1NhVTc5KiJCVSgoPR4RZDVGNk/8QAGgEAAgMBAQAAAAAAAAAAAAAAAAUBAgMEBv/EAC4RAAICAQIDBwMEAwAAAAAAAAABAgMRBDESIVETIkFhcZHRBYHwFDIz4RWisf/aAAwDAQACEQMRAD8A7iiIgCK2nrqm3WeepooucmaPFHVnpWo7J7YV1TdmUV00ObKS1rhjLX9W7oXQiAeK4ze53w7YVk7XNxHW6sNA1DBGT9VtVUrFPlzSyjOcnFo7MFVecDxLCyQHIe0OB9K9FijQIiIAIiIAIiIAIiIAIiplAFks0cOnnHsZrdpbqdjJ6AO1ch20tLbdd6urq7naKc1ErpI2TVemVzSehhH3wtp5XK+go9mozVNzUOqWGlIODG8He/3DPxXC77VROu9TJcKKSoqJHl7pnVTgX54Hh1dHAcFvppzjN8KL2URdSnKWPzyyd6sm3OzkNpoIq680lPO6BjtEsmncRuOTuwtspKunrYGVFHPFPA8ZbLE8Pa4dhG4r5ZqpaaaKg/u+aao5oxNgErg9jWuJbuDcuBDiQf8AZb5yR1lfa9o2W8Wioo6GsDueEszjoeGktdodvBOMe8dSz4Ixj09vkhxWXiSfv8HcUVBwVVQqEREAEREAEREAFQ8VVYlyidPQVMTKg0znxOaJgMmPI/F7kErfmfPfK7tF+29pXwQuzSUeYo+0+c74j4ALXrhH4bZaer8+JvNydZGcZ+Jaf9RRtU9r6mV8bi9hcdDj5zeg/DC96Gv8Fp54TGJGy8A47m5BDviCP5R1LuhVKEItbrn77hK+uVs4v9jWF9tn8+rOv7E1VHfbXT3B1O1tdDB4JLIzLXMwBkAjeM7iN6laaxMpLpHX09fXs0DdTun1w5znOkg7+1aRyNTu13amz4umKUDt8YH6BdUpqGasa1zGHmi7Bdqx6e1eO1tNtetnVVn+tzupnGVKlI2SjmFRSxTN4Pbleyo0YaAOhVXooppLJwMIiKQCIiACIiAC1flKuf7J2Iu9S1+h7oDCx2cYc/xQfdnK2haFyrYm/wCm6KU/2eovEXODodpa4hp7CcI4lHvPwDGeRxy3bC3mroHV9RGyjpWRmTMpOstAzkMHZ14XpetlILTRzymWWZwi1MJw0ZBw7d043dPAhdqe0PBa7e07itL2ioxNsVcHnHOU0T43hw6YzjV6cb/elul+tXW2Jz2zjHqdU9DXGp43RqXJbcYrddK902sh9OMaR1O7dw49JW9W7aW6MubjRzu8He4vdE7x2Nbu4fADduy49S5xyeUba+/PgIy7wdzm7wOBHTjtXW6C0RU297WjfqLRkgnoLid5963+p6mjS3SajmxpenkZaWqVkE2+6jYrTtMKsyx1UHNuhc1j3sOW5LQ7hxH4h1rYWODgCDkHgVz3Z085QPqv/KnkmB6wTgfIBbnYn6qADP4Hlo+v3XNo9ZOy6VUvDxN9TRGHOJIq0uA4ncOKuUPtTZ4r1Zqilka10gYXQl3BsgB0n4pocMm0solmuDgC0gg9IVy1jYG0Q2ywwzNY0T1Tedkc3pB3tHuBHzWzhAQk5RTaCIiCwWj8qltqLhQ2p9JII56OvbUsy3OotacN49JIW8LEugBt9Tn9076LO1yUG47lo4ysnNLY7aaW50ja5oFK6djZNLGNwCcdDj1rMmo/7xu1rqY2OjqY2yaHHc7zHj0eK0/5lPUo1VkA/wDa0/MFR3KHVT2eqo7jTUtNI2UPie+WMktduI6eBA/pSWrGqplPhUMdEMK4uFnZp5z1I+z7OUdqqhUUtFSQO0luqJuDg9HDsCzb/VeB2asnzhzY8A9rvFHzIWqDbKvGn+zUR0jG+M7/AE716Ul/r7vVU1uFFbpXTPDGtliJaTxyd+/GMrFaVzsUpzy/udvYWx7zikl5knV2GqqaCgp6WrNNHFAGSAl41eKAPwkdR6Vs+wVv/Y8FVR+EGbnHibe0DBwGntPAbySVn1VvFLaWDIdI1wdI8DGo4wd3QFjWyTmq6E5wHHQff/zhdTvu0+ohTJ91+XUWSjG2MrPE2dWS+Sf6pVwVsvkn+qU6OJ7Efs5+n7b7LH3QpNRmzn6etvssfdCk0LYiOyCIiCwWNcvy+q/hO+hWSsa5fl9T/Cd9Fnb/ABy9CY7mv24Zr4PWyvLlPbEdlJTIQHtmjMXragD/AE6l6UL9FbAT/jA+O5atyr3IzXOmtkbjop2c7IOtzuHwAP8AMk30+ajpZ+o0rrc9XDHhz9jRQpHZyoFLtBbZycBtTGD7zp+6jk1mPD2HD2nU09RG8KIvDTPQWR4oOPU+h6iHnqeSI+c0jetU1OZh2CHNOcdoW2U8ongjmbwkYHD0EZWv3WAw1jzjxZPHH3+f1W31at8MbV4HldNLm4vxNjaQQCDkEZVJfJP9UqPs1YJoxA8+Owbu1qkJTmJ/qlM6bY21qcTlnFxbTI/Zz9P232WPuhSajNnP0/bfZY+6FJrVbFI7IIiILBY1yBNvqQP3Tvoslec7OchkZ/iaQqzWYtErkzVqfJqoMfvmd4Ln+3zJGbX3EyjBe5jm56W6AAR8Me5b9bJ4Jq+mYyaNzi8HSHDO7f8AZRvK1TRmgoKoMbzonMevG/SWk49GQkOiqf6aTfUcaa1R1UfNYOZod4wUQqR8d22RmNTsvapXfiNLGD6Q0A/RZV0pPCqfS3yjd7D29SieT15fshb8+aHt+D3LYiE64VZVwy2aPG29y2WPBs1KOR8UrZGeK9p6R8lssUzaij51nBzT7uxYN3t5fqqIG5f57R53b6VH2u6U0NW62yTtEs0ZfGzpyB9x9ClWjjZpdQ6Zc4vZmtzVtfGt0Smzn6ftvssfdCk1GbN/p+2+yx90KTTlbHHHZBERSWCoVVUQBoFpsFstV7irYonNkjldvMhwM5B3e9ZfKpHr2bikH/bqmH4hw+68aakmdYaWIVLjcTUCle148YvY/DyezS1zs9IIPSs/lHhL9jKgdMbonbux7cpdXHUKFiueeh20yh29bh1Rx5ECLhPVHaOToEbI0PaZO+5bKoHYWPm9kbXuxqgD/wCY6vup5PK/2I8be82yfmyhGQtZuuzdO2tmu1JADVPGXjtxguA68AZ68LZ1ZN5J/qlRbWrIuL8TNS4XkiNnTOaQZc002MRdeOzsUyOCjdnP0/bfZY+6FJqKa+zgo5yDlxPiwERFqQFj18ElVRzwRVElM+Rha2aLGqMnpGd2QshEAc3p9m6122NdTDaq7NqGUMMhnDINRDnOBGNGBuY3eN5wMk4GNl2ppHs2HraaWeSofDSeNNJjVIWgEuON2TjKyoLM+LaurvZnBZUUcVMIdO9uhznZznp1LMvEAqbRWwOGRLTyMI9LSEWd5YL1Phmn5nz+qPOGEjqKRkuY0kYJGcLMtNL4bdaKlxkS1DGuHWNQz8spCll4PZSlwxcju1np/BLTRU2NPNQMZjqw0BZiBE9R4tvLyFZN5J/qlXqybyT/AFSpKswNnRiwW32WPuhSSjtnvyC2+yxd0KRULYiOyCIiksEREAFRwDmlp4EYVVbIdMbndQygD53maI5pWDgx7mg9eDhTGxG/bG0Drmfu9ETz9lCudqc53WSVsPJ6YxtlbucHjHnRH2O5t321JLX/ACr1PX3vGnl6P/h2ocFVUHBVTo8gFZN5J/qlXqybyT/VKAZgbPfkFt9li7oUko3Z38gtvssXdCklC2IjsgiIpJCIiAC8aw4pJiOiN30XsvOoGqCRvW0j5IZK3PnSI5jaT0gKb2McI9rbS/qnx8Wub91CtGkBvVuUls47RtDbHdVVH3gkdfKa9T2NyzTJeTO9jgqoETw8aFZN5J/qlXqybyT/AFSgGYGz35BbfZYu6FJKN2e/ILb7LF3QpJQtiI7IIiKSQiIgAqHgqqh4IA5VNsfQc9Jmarzzh3NLMYzvV1DszQUlxpZW1NRrjqGOAe6PBw4duVWs2XdPX1NQLgRzk75AOYbuy4nGVc/Zqmlr5aplS9snPulAEMQLTqyPNz70ld+mi+dn+r+Rl22pccc/c6iixKOvhqWgBwbJjew8fd1hZWU4hOM48UXlC5pp4ZVWTeSf6pV2VbL5J/qlWKswNnfyC2+yxd0KSUds8MWG2j/5Yu6FIhQtgjsgiIpJCIiACtfnQdPHG5XIgDWG22tO4wHd06m4PzVr7VWOxmldu4EPbkfNbSiVf4ijq/z7HT+qmambbcBwgLux2M/EH7LNo3XeBozA946WvcD885U+ivX9NhW8wnJe3wVlqHLdI8KV80kQdPDzTyT4urK9XjUxw6xhXImKWFgwfMxLVA+ltlJTyfjigYx2OsNAWWiKQXIIiIA//9k=">
            <a:hlinkClick r:id="rId2"/>
          </p:cNvPr>
          <p:cNvSpPr>
            <a:spLocks noChangeAspect="1" noChangeArrowheads="1"/>
          </p:cNvSpPr>
          <p:nvPr/>
        </p:nvSpPr>
        <p:spPr bwMode="auto">
          <a:xfrm>
            <a:off x="0" y="-2217738"/>
            <a:ext cx="2238375" cy="46291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174" name="AutoShape 6" descr="data:image/jpeg;base64,/9j/4AAQSkZJRgABAQAAAQABAAD/2wCEAAkGBwgHBgkIBwgKCgkLDRYPDQwMDRsUFRAWIB0iIiAdHx8kKDQsJCYxJx8fLT0tMTU3Ojo6Iys/RD84QzQ5OjcBCgoKDQwNGg8PGjclHyU3Nzc3Nzc3Nzc3Nzc3Nzc3Nzc3Nzc3Nzc3Nzc3Nzc3Nzc3Nzc3Nzc3Nzc3Nzc3Nzc3N//AABEIAMkAYQMBIgACEQEDEQH/xAAcAAEAAQUBAQAAAAAAAAAAAAAABQECBAYHAwj/xABEEAABAwMBAwYMAwUHBQAAAAABAAIDBAUREgYhMQcTQVFhshQiM0JxcnSBkaGxwTI1NhVTc5KiJCVSgoPR4RZDVGNk/8QAGgEAAgMBAQAAAAAAAAAAAAAAAAUBAgMEBv/EAC4RAAICAQIDBwMEAwAAAAAAAAABAgMRBDESIVETIkFhcZHRBYHwFDIz4RWisf/aAAwDAQACEQMRAD8A7iiIgCK2nrqm3WeepooucmaPFHVnpWo7J7YV1TdmUV00ObKS1rhjLX9W7oXQiAeK4ze53w7YVk7XNxHW6sNA1DBGT9VtVUrFPlzSyjOcnFo7MFVecDxLCyQHIe0OB9K9FijQIiIAIiIAIiIAIiIAIiplAFks0cOnnHsZrdpbqdjJ6AO1ch20tLbdd6urq7naKc1ErpI2TVemVzSehhH3wtp5XK+go9mozVNzUOqWGlIODG8He/3DPxXC77VROu9TJcKKSoqJHl7pnVTgX54Hh1dHAcFvppzjN8KL2URdSnKWPzyyd6sm3OzkNpoIq680lPO6BjtEsmncRuOTuwtspKunrYGVFHPFPA8ZbLE8Pa4dhG4r5ZqpaaaKg/u+aao5oxNgErg9jWuJbuDcuBDiQf8AZb5yR1lfa9o2W8Wioo6GsDueEszjoeGktdodvBOMe8dSz4Ixj09vkhxWXiSfv8HcUVBwVVQqEREAEREAEREAFQ8VVYlyidPQVMTKg0znxOaJgMmPI/F7kErfmfPfK7tF+29pXwQuzSUeYo+0+c74j4ALXrhH4bZaer8+JvNydZGcZ+Jaf9RRtU9r6mV8bi9hcdDj5zeg/DC96Gv8Fp54TGJGy8A47m5BDviCP5R1LuhVKEItbrn77hK+uVs4v9jWF9tn8+rOv7E1VHfbXT3B1O1tdDB4JLIzLXMwBkAjeM7iN6laaxMpLpHX09fXs0DdTun1w5znOkg7+1aRyNTu13amz4umKUDt8YH6BdUpqGasa1zGHmi7Bdqx6e1eO1tNtetnVVn+tzupnGVKlI2SjmFRSxTN4Pbleyo0YaAOhVXooppLJwMIiKQCIiACIiAC1flKuf7J2Iu9S1+h7oDCx2cYc/xQfdnK2haFyrYm/wCm6KU/2eovEXODodpa4hp7CcI4lHvPwDGeRxy3bC3mroHV9RGyjpWRmTMpOstAzkMHZ14XpetlILTRzymWWZwi1MJw0ZBw7d043dPAhdqe0PBa7e07itL2ioxNsVcHnHOU0T43hw6YzjV6cb/elul+tXW2Jz2zjHqdU9DXGp43RqXJbcYrddK902sh9OMaR1O7dw49JW9W7aW6MubjRzu8He4vdE7x2Nbu4fADduy49S5xyeUba+/PgIy7wdzm7wOBHTjtXW6C0RU297WjfqLRkgnoLid5963+p6mjS3SajmxpenkZaWqVkE2+6jYrTtMKsyx1UHNuhc1j3sOW5LQ7hxH4h1rYWODgCDkHgVz3Z085QPqv/KnkmB6wTgfIBbnYn6qADP4Hlo+v3XNo9ZOy6VUvDxN9TRGHOJIq0uA4ncOKuUPtTZ4r1Zqilka10gYXQl3BsgB0n4pocMm0solmuDgC0gg9IVy1jYG0Q2ywwzNY0T1Tedkc3pB3tHuBHzWzhAQk5RTaCIiCwWj8qltqLhQ2p9JII56OvbUsy3OotacN49JIW8LEugBt9Tn9076LO1yUG47lo4ysnNLY7aaW50ja5oFK6djZNLGNwCcdDj1rMmo/7xu1rqY2OjqY2yaHHc7zHj0eK0/5lPUo1VkA/wDa0/MFR3KHVT2eqo7jTUtNI2UPie+WMktduI6eBA/pSWrGqplPhUMdEMK4uFnZp5z1I+z7OUdqqhUUtFSQO0luqJuDg9HDsCzb/VeB2asnzhzY8A9rvFHzIWqDbKvGn+zUR0jG+M7/AE716Ul/r7vVU1uFFbpXTPDGtliJaTxyd+/GMrFaVzsUpzy/udvYWx7zikl5knV2GqqaCgp6WrNNHFAGSAl41eKAPwkdR6Vs+wVv/Y8FVR+EGbnHibe0DBwGntPAbySVn1VvFLaWDIdI1wdI8DGo4wd3QFjWyTmq6E5wHHQff/zhdTvu0+ohTJ91+XUWSjG2MrPE2dWS+Sf6pVwVsvkn+qU6OJ7Efs5+n7b7LH3QpNRmzn6etvssfdCk0LYiOyCIiCwWNcvy+q/hO+hWSsa5fl9T/Cd9Fnb/ABy9CY7mv24Zr4PWyvLlPbEdlJTIQHtmjMXragD/AE6l6UL9FbAT/jA+O5atyr3IzXOmtkbjop2c7IOtzuHwAP8AMk30+ajpZ+o0rrc9XDHhz9jRQpHZyoFLtBbZycBtTGD7zp+6jk1mPD2HD2nU09RG8KIvDTPQWR4oOPU+h6iHnqeSI+c0jetU1OZh2CHNOcdoW2U8ongjmbwkYHD0EZWv3WAw1jzjxZPHH3+f1W31at8MbV4HldNLm4vxNjaQQCDkEZVJfJP9UqPs1YJoxA8+Owbu1qkJTmJ/qlM6bY21qcTlnFxbTI/Zz9P232WPuhSajNnP0/bfZY+6FJrVbFI7IIiILBY1yBNvqQP3Tvoslec7OchkZ/iaQqzWYtErkzVqfJqoMfvmd4Ln+3zJGbX3EyjBe5jm56W6AAR8Me5b9bJ4Jq+mYyaNzi8HSHDO7f8AZRvK1TRmgoKoMbzonMevG/SWk49GQkOiqf6aTfUcaa1R1UfNYOZod4wUQqR8d22RmNTsvapXfiNLGD6Q0A/RZV0pPCqfS3yjd7D29SieT15fshb8+aHt+D3LYiE64VZVwy2aPG29y2WPBs1KOR8UrZGeK9p6R8lssUzaij51nBzT7uxYN3t5fqqIG5f57R53b6VH2u6U0NW62yTtEs0ZfGzpyB9x9ClWjjZpdQ6Zc4vZmtzVtfGt0Smzn6ftvssfdCk1GbN/p+2+yx90KTTlbHHHZBERSWCoVVUQBoFpsFstV7irYonNkjldvMhwM5B3e9ZfKpHr2bikH/bqmH4hw+68aakmdYaWIVLjcTUCle148YvY/DyezS1zs9IIPSs/lHhL9jKgdMbonbux7cpdXHUKFiueeh20yh29bh1Rx5ECLhPVHaOToEbI0PaZO+5bKoHYWPm9kbXuxqgD/wCY6vup5PK/2I8be82yfmyhGQtZuuzdO2tmu1JADVPGXjtxguA68AZ68LZ1ZN5J/qlRbWrIuL8TNS4XkiNnTOaQZc002MRdeOzsUyOCjdnP0/bfZY+6FJqKa+zgo5yDlxPiwERFqQFj18ElVRzwRVElM+Rha2aLGqMnpGd2QshEAc3p9m6122NdTDaq7NqGUMMhnDINRDnOBGNGBuY3eN5wMk4GNl2ppHs2HraaWeSofDSeNNJjVIWgEuON2TjKyoLM+LaurvZnBZUUcVMIdO9uhznZznp1LMvEAqbRWwOGRLTyMI9LSEWd5YL1Phmn5nz+qPOGEjqKRkuY0kYJGcLMtNL4bdaKlxkS1DGuHWNQz8spCll4PZSlwxcju1np/BLTRU2NPNQMZjqw0BZiBE9R4tvLyFZN5J/qlXqybyT/AFSpKswNnRiwW32WPuhSSjtnvyC2+yxd0KRULYiOyCIiksEREAFRwDmlp4EYVVbIdMbndQygD53maI5pWDgx7mg9eDhTGxG/bG0Drmfu9ETz9lCudqc53WSVsPJ6YxtlbucHjHnRH2O5t321JLX/ACr1PX3vGnl6P/h2ocFVUHBVTo8gFZN5J/qlXqybyT/VKAZgbPfkFt9li7oUko3Z38gtvssXdCklC2IjsgiIpJCIiAC8aw4pJiOiN30XsvOoGqCRvW0j5IZK3PnSI5jaT0gKb2McI9rbS/qnx8Wub91CtGkBvVuUls47RtDbHdVVH3gkdfKa9T2NyzTJeTO9jgqoETw8aFZN5J/qlXqybyT/AFSgGYGz35BbfZYu6FJKN2e/ILb7LF3QpJQtiI7IIiKSQiIgAqHgqqh4IA5VNsfQc9Jmarzzh3NLMYzvV1DszQUlxpZW1NRrjqGOAe6PBw4duVWs2XdPX1NQLgRzk75AOYbuy4nGVc/Zqmlr5aplS9snPulAEMQLTqyPNz70ld+mi+dn+r+Rl22pccc/c6iixKOvhqWgBwbJjew8fd1hZWU4hOM48UXlC5pp4ZVWTeSf6pV2VbL5J/qlWKswNnfyC2+yxd0KSUds8MWG2j/5Yu6FIhQtgjsgiIpJCIiACtfnQdPHG5XIgDWG22tO4wHd06m4PzVr7VWOxmldu4EPbkfNbSiVf4ijq/z7HT+qmambbcBwgLux2M/EH7LNo3XeBozA946WvcD885U+ivX9NhW8wnJe3wVlqHLdI8KV80kQdPDzTyT4urK9XjUxw6xhXImKWFgwfMxLVA+ltlJTyfjigYx2OsNAWWiKQXIIiIA//9k=">
            <a:hlinkClick r:id="rId2"/>
          </p:cNvPr>
          <p:cNvSpPr>
            <a:spLocks noChangeAspect="1" noChangeArrowheads="1"/>
          </p:cNvSpPr>
          <p:nvPr/>
        </p:nvSpPr>
        <p:spPr bwMode="auto">
          <a:xfrm>
            <a:off x="0" y="-2217738"/>
            <a:ext cx="2238375" cy="46291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176" name="AutoShape 8" descr="data:image/jpeg;base64,/9j/4AAQSkZJRgABAQAAAQABAAD/2wCEAAkGBwgHBgkIBwgKCgkLDRYPDQwMDRsUFRAWIB0iIiAdHx8kKDQsJCYxJx8fLT0tMTU3Ojo6Iys/RD84QzQ5OjcBCgoKDQwNGg8PGjclHyU3Nzc3Nzc3Nzc3Nzc3Nzc3Nzc3Nzc3Nzc3Nzc3Nzc3Nzc3Nzc3Nzc3Nzc3Nzc3Nzc3N//AABEIAMkAYQMBIgACEQEDEQH/xAAcAAEAAQUBAQAAAAAAAAAAAAAABQECBAYHAwj/xABEEAABAwMBAwYMAwUHBQAAAAABAAIDBAUREgYhMQcTQVFhshQiM0JxcnSBkaGxwTI1NhVTc5KiJCVSgoPR4RZDVGNk/8QAGgEAAgMBAQAAAAAAAAAAAAAAAAUBAgMEBv/EAC4RAAICAQIDBwMEAwAAAAAAAAABAgMRBDESIVETIkFhcZHRBYHwFDIz4RWisf/aAAwDAQACEQMRAD8A7iiIgCK2nrqm3WeepooucmaPFHVnpWo7J7YV1TdmUV00ObKS1rhjLX9W7oXQiAeK4ze53w7YVk7XNxHW6sNA1DBGT9VtVUrFPlzSyjOcnFo7MFVecDxLCyQHIe0OB9K9FijQIiIAIiIAIiIAIiIAIiplAFks0cOnnHsZrdpbqdjJ6AO1ch20tLbdd6urq7naKc1ErpI2TVemVzSehhH3wtp5XK+go9mozVNzUOqWGlIODG8He/3DPxXC77VROu9TJcKKSoqJHl7pnVTgX54Hh1dHAcFvppzjN8KL2URdSnKWPzyyd6sm3OzkNpoIq680lPO6BjtEsmncRuOTuwtspKunrYGVFHPFPA8ZbLE8Pa4dhG4r5ZqpaaaKg/u+aao5oxNgErg9jWuJbuDcuBDiQf8AZb5yR1lfa9o2W8Wioo6GsDueEszjoeGktdodvBOMe8dSz4Ixj09vkhxWXiSfv8HcUVBwVVQqEREAEREAEREAFQ8VVYlyidPQVMTKg0znxOaJgMmPI/F7kErfmfPfK7tF+29pXwQuzSUeYo+0+c74j4ALXrhH4bZaer8+JvNydZGcZ+Jaf9RRtU9r6mV8bi9hcdDj5zeg/DC96Gv8Fp54TGJGy8A47m5BDviCP5R1LuhVKEItbrn77hK+uVs4v9jWF9tn8+rOv7E1VHfbXT3B1O1tdDB4JLIzLXMwBkAjeM7iN6laaxMpLpHX09fXs0DdTun1w5znOkg7+1aRyNTu13amz4umKUDt8YH6BdUpqGasa1zGHmi7Bdqx6e1eO1tNtetnVVn+tzupnGVKlI2SjmFRSxTN4Pbleyo0YaAOhVXooppLJwMIiKQCIiACIiAC1flKuf7J2Iu9S1+h7oDCx2cYc/xQfdnK2haFyrYm/wCm6KU/2eovEXODodpa4hp7CcI4lHvPwDGeRxy3bC3mroHV9RGyjpWRmTMpOstAzkMHZ14XpetlILTRzymWWZwi1MJw0ZBw7d043dPAhdqe0PBa7e07itL2ioxNsVcHnHOU0T43hw6YzjV6cb/elul+tXW2Jz2zjHqdU9DXGp43RqXJbcYrddK902sh9OMaR1O7dw49JW9W7aW6MubjRzu8He4vdE7x2Nbu4fADduy49S5xyeUba+/PgIy7wdzm7wOBHTjtXW6C0RU297WjfqLRkgnoLid5963+p6mjS3SajmxpenkZaWqVkE2+6jYrTtMKsyx1UHNuhc1j3sOW5LQ7hxH4h1rYWODgCDkHgVz3Z085QPqv/KnkmB6wTgfIBbnYn6qADP4Hlo+v3XNo9ZOy6VUvDxN9TRGHOJIq0uA4ncOKuUPtTZ4r1Zqilka10gYXQl3BsgB0n4pocMm0solmuDgC0gg9IVy1jYG0Q2ywwzNY0T1Tedkc3pB3tHuBHzWzhAQk5RTaCIiCwWj8qltqLhQ2p9JII56OvbUsy3OotacN49JIW8LEugBt9Tn9076LO1yUG47lo4ysnNLY7aaW50ja5oFK6djZNLGNwCcdDj1rMmo/7xu1rqY2OjqY2yaHHc7zHj0eK0/5lPUo1VkA/wDa0/MFR3KHVT2eqo7jTUtNI2UPie+WMktduI6eBA/pSWrGqplPhUMdEMK4uFnZp5z1I+z7OUdqqhUUtFSQO0luqJuDg9HDsCzb/VeB2asnzhzY8A9rvFHzIWqDbKvGn+zUR0jG+M7/AE716Ul/r7vVU1uFFbpXTPDGtliJaTxyd+/GMrFaVzsUpzy/udvYWx7zikl5knV2GqqaCgp6WrNNHFAGSAl41eKAPwkdR6Vs+wVv/Y8FVR+EGbnHibe0DBwGntPAbySVn1VvFLaWDIdI1wdI8DGo4wd3QFjWyTmq6E5wHHQff/zhdTvu0+ohTJ91+XUWSjG2MrPE2dWS+Sf6pVwVsvkn+qU6OJ7Efs5+n7b7LH3QpNRmzn6etvssfdCk0LYiOyCIiCwWNcvy+q/hO+hWSsa5fl9T/Cd9Fnb/ABy9CY7mv24Zr4PWyvLlPbEdlJTIQHtmjMXragD/AE6l6UL9FbAT/jA+O5atyr3IzXOmtkbjop2c7IOtzuHwAP8AMk30+ajpZ+o0rrc9XDHhz9jRQpHZyoFLtBbZycBtTGD7zp+6jk1mPD2HD2nU09RG8KIvDTPQWR4oOPU+h6iHnqeSI+c0jetU1OZh2CHNOcdoW2U8ongjmbwkYHD0EZWv3WAw1jzjxZPHH3+f1W31at8MbV4HldNLm4vxNjaQQCDkEZVJfJP9UqPs1YJoxA8+Owbu1qkJTmJ/qlM6bY21qcTlnFxbTI/Zz9P232WPuhSajNnP0/bfZY+6FJrVbFI7IIiILBY1yBNvqQP3Tvoslec7OchkZ/iaQqzWYtErkzVqfJqoMfvmd4Ln+3zJGbX3EyjBe5jm56W6AAR8Me5b9bJ4Jq+mYyaNzi8HSHDO7f8AZRvK1TRmgoKoMbzonMevG/SWk49GQkOiqf6aTfUcaa1R1UfNYOZod4wUQqR8d22RmNTsvapXfiNLGD6Q0A/RZV0pPCqfS3yjd7D29SieT15fshb8+aHt+D3LYiE64VZVwy2aPG29y2WPBs1KOR8UrZGeK9p6R8lssUzaij51nBzT7uxYN3t5fqqIG5f57R53b6VH2u6U0NW62yTtEs0ZfGzpyB9x9ClWjjZpdQ6Zc4vZmtzVtfGt0Smzn6ftvssfdCk1GbN/p+2+yx90KTTlbHHHZBERSWCoVVUQBoFpsFstV7irYonNkjldvMhwM5B3e9ZfKpHr2bikH/bqmH4hw+68aakmdYaWIVLjcTUCle148YvY/DyezS1zs9IIPSs/lHhL9jKgdMbonbux7cpdXHUKFiueeh20yh29bh1Rx5ECLhPVHaOToEbI0PaZO+5bKoHYWPm9kbXuxqgD/wCY6vup5PK/2I8be82yfmyhGQtZuuzdO2tmu1JADVPGXjtxguA68AZ68LZ1ZN5J/qlRbWrIuL8TNS4XkiNnTOaQZc002MRdeOzsUyOCjdnP0/bfZY+6FJqKa+zgo5yDlxPiwERFqQFj18ElVRzwRVElM+Rha2aLGqMnpGd2QshEAc3p9m6122NdTDaq7NqGUMMhnDINRDnOBGNGBuY3eN5wMk4GNl2ppHs2HraaWeSofDSeNNJjVIWgEuON2TjKyoLM+LaurvZnBZUUcVMIdO9uhznZznp1LMvEAqbRWwOGRLTyMI9LSEWd5YL1Phmn5nz+qPOGEjqKRkuY0kYJGcLMtNL4bdaKlxkS1DGuHWNQz8spCll4PZSlwxcju1np/BLTRU2NPNQMZjqw0BZiBE9R4tvLyFZN5J/qlXqybyT/AFSpKswNnRiwW32WPuhSSjtnvyC2+yxd0KRULYiOyCIiksEREAFRwDmlp4EYVVbIdMbndQygD53maI5pWDgx7mg9eDhTGxG/bG0Drmfu9ETz9lCudqc53WSVsPJ6YxtlbucHjHnRH2O5t321JLX/ACr1PX3vGnl6P/h2ocFVUHBVTo8gFZN5J/qlXqybyT/VKAZgbPfkFt9li7oUko3Z38gtvssXdCklC2IjsgiIpJCIiAC8aw4pJiOiN30XsvOoGqCRvW0j5IZK3PnSI5jaT0gKb2McI9rbS/qnx8Wub91CtGkBvVuUls47RtDbHdVVH3gkdfKa9T2NyzTJeTO9jgqoETw8aFZN5J/qlXqybyT/AFSgGYGz35BbfZYu6FJKN2e/ILb7LF3QpJQtiI7IIiKSQiIgAqHgqqh4IA5VNsfQc9Jmarzzh3NLMYzvV1DszQUlxpZW1NRrjqGOAe6PBw4duVWs2XdPX1NQLgRzk75AOYbuy4nGVc/Zqmlr5aplS9snPulAEMQLTqyPNz70ld+mi+dn+r+Rl22pccc/c6iixKOvhqWgBwbJjew8fd1hZWU4hOM48UXlC5pp4ZVWTeSf6pV2VbL5J/qlWKswNnfyC2+yxd0KSUds8MWG2j/5Yu6FIhQtgjsgiIpJCIiACtfnQdPHG5XIgDWG22tO4wHd06m4PzVr7VWOxmldu4EPbkfNbSiVf4ijq/z7HT+qmambbcBwgLux2M/EH7LNo3XeBozA946WvcD885U+ivX9NhW8wnJe3wVlqHLdI8KV80kQdPDzTyT4urK9XjUxw6xhXImKWFgwfMxLVA+ltlJTyfjigYx2OsNAWWiKQXIIiIA//9k=">
            <a:hlinkClick r:id="rId2"/>
          </p:cNvPr>
          <p:cNvSpPr>
            <a:spLocks noChangeAspect="1" noChangeArrowheads="1"/>
          </p:cNvSpPr>
          <p:nvPr/>
        </p:nvSpPr>
        <p:spPr bwMode="auto">
          <a:xfrm>
            <a:off x="0" y="-2217738"/>
            <a:ext cx="2238375" cy="46291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178" name="AutoShape 10" descr="data:image/jpeg;base64,/9j/4AAQSkZJRgABAQAAAQABAAD/2wCEAAkGBwgHBgkIBwgKCgkLDRYPDQwMDRsUFRAWIB0iIiAdHx8kKDQsJCYxJx8fLT0tMTU3Ojo6Iys/RD84QzQ5OjcBCgoKDQwNGg8PGjclHyU3Nzc3Nzc3Nzc3Nzc3Nzc3Nzc3Nzc3Nzc3Nzc3Nzc3Nzc3Nzc3Nzc3Nzc3Nzc3Nzc3N//AABEIAMkAYQMBEQACEQEDEQH/xAAcAAEAAwEAAwEAAAAAAAAAAAAABQYHBAEDCAL/xABIEAABAwMCAgQLBQQFDQAAAAABAAIDBAURBhIhMQcTUYEUIjVBYXF0kaG0wUKSsdHhJDNSchUjMrKzNDZDU2JjZHOio8LS8P/EABoBAQADAQEBAAAAAAAAAAAAAAADBAUBAgb/xAA6EQACAQMBBAgEBAUEAwAAAAAAAQIDBBEhBRIxgRMyQVFhcbHBIpGh8CMz0eEUJDRC8RVSgsJDU2L/2gAMAwEAAhEDEQA/ANxQBAEAQBAEAQBAVDXOpp7K2KnoQ01MgLi53JrfR6V7t6DuKu4nhLi1x14L11+h5q1FShvYPOhL1cbvTzm4x8YyNkgGNwPcvFSMIVXCE95Lyyn3PHkdg3KG81hluQ6EAQBAEAQBAEAQBAEBj2v6g1OpKkNc0CJrY8uAxyzgLS2XH8OUu9+mF65Kl01vKPcvXU1a1EOttI4DGYGH/pCzpL4mWlwOtcOhAEAQBAEAQBAEB+XODQSeQ55QFfn1xpeGfqDfaF0uduyOYPO7s8XPFeujnjexoczrgy8xR6jvVV1F0tDaiWoc1sFTWdXISCRgAA5/FaFnWjRtoKSecZena9X6lWtTnOpJrh4my24NpaWnoXysdPDAwOaHceAAzjnhZ0pJybLai1HJ2rgCAIAgCAIAgCAIDN+mW5VkNBSWylpZKiGqLjUNZLsy0Yw3I4kE+bz4SNSEZfFPdZ7g0utDeXngx+kFPSXSlbU2uagla/rGGZ7+beI8Vw45IAU1Zzq0JblRSXDRLt04p9x7pztY1Fv0Wv8Ak/0OAzUW/YbZKZN2MPnduz6sc1Z6Oq//ACaeXZ8yPp7RP8h58ZP2SNf6KrlT1Goa+Gte6W6eDRtjlkkLiI2gAsBPP7J9PcVlxjiW+/7uHJ4/c1b5/gKlDRQfxJd718+9eaNYUpkBAEAQBAEAQBAeCcICh6joBfbgyc3CupmQuwGUsojDwCeDiBkg9mfMvmLi/brSe6n2amjTorcWpx19Hbbfbmz1MZdFQuM7HyuLzEQOYzy9XJVaM61So4U3rPTzJZRgll9hj9PN/St8q7vUM6pm90uB9knJHuaCe5fcTh/D20LeD1fw/qyjYRjVuJXE18MPifsubPTYL5Pa9Rw3aF2JWy7iM8CM8W+rHBS3VH8D4f7dVy/Y8bPr79041npU0fm+D5M+prdWxXCigrKc5injbIw+ghUoyUllHmrTlSm4S4rQ6V08BAEAQBAEAQBAQF0t83hUtREwvY4ZOHcuHYVg7QsKtSq6tNZRdoV4xioyKJ0lVJh0dV7Ocr2R9xcM/godhwUr6GezL+h7vZYoMx+K4uit0lG2MDfzeDx4kZ/AD1ZX2roKVZVW+BmQvXC1lbxXWeW+3yOHOPWp8dhSzrlH0p0RNB0PQzMqTMyUvcGluOqO4hzB2+MD71j9F0LcDZurr+LmqrWHhZ8cdpdEKwQBAEB4a5rhlpBHoKA8oAgIa8X6K2080jWOmdCMvDeAHbxVOd9SjV6LOX6FilbTqY7Ckao1JeZH9Wyc0tO7MZFOPGzx+1z5EEYx/ZKn2bcxruW+lvRfDsxpr800/NHm5t5RilB6taefavlw8vEq3SHfIa/S0UIa5srqlm7bxbwDicH1jkcFedn7JlaXjqZ+DDx36+HusogrXsa1Hc/u7Sn6bskN3ieJC9r+tDWva4cOGTw9Aye5a9euqMHOXBLP35vRefgQUKHSv6c/vVkpU9HdycyaW2SR1LI3Y6t52PPig8M8DzxzHFZkNuUko9Ot1vn9/It1tmyj1Hk0PoHrJWWy62SrY6OehqA/q3jBaHg5Hvaferddxnu1IPKa4kFNNLdfFGpKuSBAEByXS3090oZqOrZvilbgj6o9TzOCnFxfArHR1YIrdRz1ckbPCnzSRbmnk1ji0j3tPwXiCwipZ0VCLfbr9C5L2XT1VMnVQSyfwsLvcF5nLdTZ1LLKdUQiemkhfykY5pz6Qvi6FR9LGT7zYzu6rsImhpm3SzUssoaJnQtZKHDLXEcCCPWCrVWrOhcOcXh8Vjx4nurCOZU2srP+CjdJlqFBbqWUNxvqdoIeXcNru3j8V9HsXaFW6qShPGizosdvhp9DL2hTjGmmm+ev14/U6eiqliktdwq59obHPhxxxLQxrsZ7FBt+c3Wp0M6PXHjl6nrZySg5Jal+s0ZjtsLnjD5Myuz5i4l2O7OO5fPXss1mu7T75mjLGXj7wc9iIg6UnNiwBVWgum/2iyRoaT3EhfQbHk5WbT4KWnMzLpJVDRhyWiVwgCAICJ0x5Lf7ZVfMSLi4ENDqvzfqyWXSYiNUx+EWappd5j8Ib1W4AHGefA8OWVWurn+Gp9LjOMfeh7p0+klulBtmnau310UjbgX0rSS+MueM8DjgSRzx2LPqbUo3VKeaSUknr8L/AOqfzyWI286cl8eVnx/X2OzT7jHJcqN3+gq3Fn8j/GH1WbfLeUanf/n3ZpVFpCXel9ND3Xu0wXaKKOqp4JmRuLgJhkA9oVahcVKDbpyafgeN2nLrrJHSWyC12h9BTQQwNr52xFsPAHdwcfug+5XaFadzV6SrLe3V2/fmeqahCW9TWEtflw+uDs1DFfKaqgba2+I6AOe0taQHZOBxI82FfjQ2fTgld9d69vb5J8OBnOpXlJ9HwR6tEUFyk1q+63aQCRtA6nEQYAcF7XZ4EhXLavaxToWybjxzlvXhjVIjq0qm70tR68MGmDkrhAeUAQBAROmPJb/bKr5iRcRDQ6vN+rJZdJiD1BJmaGLPBrS49/D6FYW2qnUhzLtnHiz1WemZUPn61uWCPb7z+i8bHoqTnKS04fr7HbqbWEimanra7TV4MQpaGRsrN7JupIdI3JADuPEj6hX7iSpvdcE15Fyzt4XNPO+019/UiG6xrxt/Z6Q7e2M8fXxVfpIf+uPyRa/0yH+9/fIltK3Sqv8Af6WlmpKTq4g6Z7hGdzW8uBzw5gd6sW81Ke6oJcvvvKt5aQt6TmpvL09y6X0YrW+mMfiVm7aX4sX4FS06rOywDNPKTz3/AECv7I/p+bIbrrkqtQrBAEAQETpjyW/2yq+YkXEQ0OrzfqyVPJdJitXV/WV8p/hwz3D88r5Xas965a7sL39zSto4pkrY4urow8jjId3d5v8A70rb2bS6O3j46/P9incS3qjM06VagyamihByyGlbw7HFzifhtUV681EvA3NkRxQcu9+iRTlUNU0DoiZD4ZcXkjr+rYGg89uTk+/HwV6xSzIxNst4guzUt+oB+1Qnzlh/H9VR22vihz9ijZ8GdWn/APJpT/vPoFb2R/Tc2Q3X5hKLUK4QBAEBE6Y8lv8AbKr5iRcRDQ6vN+rO2uqm0sDnni7k0dpUNzcRoU3ORZpwc5YRW2tfUz7RxfK7j38z9V8pCM7q414yevv9DTlilT07C1MY2NjWtGA0YA9C+xSSWEZOcmJ67qPCNW3E8wx7Yx3NH1ysi6earPqdnR3baPjn1IFQF4mtG3M2nUlJUE4jkd1Mv8riB8Dg9ymt57lRPkU7+j0tvJd2vyNUvzt1XGP4Y/xP6KvtqX4kF3J/f0MK0WjZ16fP7NJ/zPoFe2Q/5bmyG6/MJRaZXCAIAgIjTRxa3n/jKr/HkXFwIaHV5v1ZHXGqNXUlwzsbkMHo7e/8l8ptG66erhdVcPc2aFPcjl8WSFkpNrTUvHFwwz1dq1dlWnRw6WS1foVrmrvPdXBEu7zLXKjPn67y+EXeumJz1lTI73uKw6jzNvxPsraO7RgvBHIvBMeQ2SQiOEEyvO1gHMuPL4os50OSaUW5cDabwHeGN3c+rb381HtlfjR8vc+YtOqzv0+P2WQ9sn0C0NkL+Wz4sgufzCUWmVwgCA8HgEBUo7pT0VnbSyzNZLVVtW1gJ5jr5M/jjvVO+lUjbSdNZ9l2vkcskm8S736s7LXQGpcJZBiEH75/JY2zrDpWqk+r2eP7GjXrbvwx4lhAwOS+lM88SHDCT5ggPnQPMgD3c3cT3rAPtksLAQ6Wvowgjn1WOsja/qqWSVu4Z2uDmAEenxlbs1mo2Zm1pNW+F3+zNA1HLFBVwmaVjN0fDc4DOD+qq7ZpzlODis8TItJLDTJGwbXW1j2ODg9znZByDxx9FobNg4WsU/H1ILh5qMkVeIQgCA5LianwZ/gmN4B588ej0qvc9M6b6Lie6e7vfFwKtTaepr4wOro2ugZISHNOC47juHqJyCs7Zsa+8quWu/Pb3ce7v+RPXdPd3Fr7FyjY1jGtYA1rRgAcgFsIqn6XQfiUZjcO0LjB85w/umfyhYJ9ufpAXjolj3Xutm/1dLt+88f+qu2S+Jsx9sP4ILxLLrK10N5rKcVbXOdTtcGlryMbiMj4BR3u1K1rU3KD89DKo20Ki3pon9P0sVDZ6WmgBEbI8NBOStGhVnWpxqT4tZK84qEnGPAkVKeQgCAICJ0uMWt/tlV8xIuLgQ0OrzfqyWXSYIDw7iMID54qo+pq54sY2Sub7iQsKfWfmfaUnmnF+C9D1LyezQ+iKL+suk2PNE3P3ir9iuszD2y9YLzLHLTbb5XCuqBFC+IVEWeI2tyH+7xSf5go62y415ucnjL7ORmQuHBYRIaUZMywUhqN/WPaZMSf2mhzi4A+oEDuWnGKglFdix8iu3l5JddAQBAEBE6Y8lv9sqvmJFxENDq836sll0mCA8OQGEarg8G1NdIuWKlzh6neN9Vi11irJH1tjLetoPw9NCKURaNQ6I4sWmvl87qkN7gxv5ladkvgfmfPbYlmtFeHuzm1tp+tjippptSXN7J7rTxshLYtsQllDSB4mSA1xGCSD5wQtKEl3GO0XOx22ptkEsVXdau5Oe/cJKoMDmjAG0bQBjh2edRSab0R1EmuHQgCAICJ0x5Lf7ZVfMSLiIaHV5v1ZLLpMEAQGPdJ1P1Gq3P24E9OyTPaeLT/AHR71lXixVz4H0myZ5t8dz/T9ypqqaZr/RfF1elmPxjrZ5Hevjj6LVs1ikj5jaks3L8MemSV1PZpL3TUUMdQ2A09dBVElm7cI37tvMc8c1cjLBnkyvICAIAgCAidMeS3+2VXzEi4iGh1eb9WSy6TBAEBmHS6D/SNsOB+5k449LVnX3GPM3djcJ8vcoKom0bZoKNsekrYB9qMv+84n6rZt9KUT5K+ebmb8SwqYqhAEAQBAEBE6Y8lv9sqvmJFxENDq836sll0mCAIDOOl4tzax9r+t93iqjfcIm1sbrT5GcrON02no8fv0hbifMJG+6RwWxbflI+U2gsXM/P2LIpymEAQBAEAQETpjyW/2yq+YkXEQ0OrzfqyWXSYIAgMt6XJc3agiz/Yp3Ox/M7H/is6+fxJG9saPwTfkURUTZNk6Nf80aT0Pl/vla9r+UvvtPltpf1UuXoi0qwUQgCAIAgCAidMeS3+2VXzEi4iGh1eb9WSy6TBAEBkPSq7OrGDzNoYh375P0Wbe9deR9Hshfy7fi/RFQyqRqGzdHDdukKE/wATpT/3HLXtfykfK7RebqfL0RZ1YKQQBAEAQBAROmPJj/bKr5iRcXAhodXm/VksukwQBAZ/rSyUdyvzp56iVkggYwNY5mOBJHPj9o/BZl7Vownionw7Eadnc1qVPdhjGe3kQ50fQ+aet4tBH7vn+Sqzr2cMZb1WeztLSv7p9kTRdNUbKCx0VNEXFkcYwXYyc8fMtihu9HHd4YMevOVSpKUuLJNSkQQBAEAQBARWmvJr/a6r/HkXFwIqXV5v1ZKrpKeMoD1T1MMDcyvDewHmVHUqwpx3pvCOxi5PCM/1DZaa8XOa4TVD494AA2RuwAMDmFkPb1SLcacdPOS9GvTJbVlFrLevL3RH1GlvCHteytMbRFGwNdTtyNrA36L29vbunR5/5M4rP/6NHsUQgs9FEDu2QtbnGM4C1KVTpIKffqVZLdbR3qQ4EAQBAEAQHFaaZ9JSOikxuM8z+HY6Rzh8CuI8QjurB2PJDSWjJxwHaus9kPUTXaUYZTGIefa4E+9ZNWptCaxCmo80/v6lmMaK6zyRngFzk8Z8Ba4884cfx+KzZ7Pu5veksvzX6liNelHRaH6baavO51O9zvMXObw9XHgvP+mXf+36o7/EU+8/ZttaBnwc/eafqj2VdJcF8zv8TT7ybtcUkNHHHM3a4Z4dgyvoLOnOnQjCfFFCrJSm2jsVojCAIAgCAIAgCAIAgCAIAgCAIAgCA//Z">
            <a:hlinkClick r:id="rId3"/>
          </p:cNvPr>
          <p:cNvSpPr>
            <a:spLocks noChangeAspect="1" noChangeArrowheads="1"/>
          </p:cNvSpPr>
          <p:nvPr/>
        </p:nvSpPr>
        <p:spPr bwMode="auto">
          <a:xfrm>
            <a:off x="0" y="-2217738"/>
            <a:ext cx="2238375" cy="46291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180" name="AutoShape 12" descr="data:image/jpeg;base64,/9j/4AAQSkZJRgABAQAAAQABAAD/2wCEAAkGBwgHBgkIBwgKCgkLDRYPDQwMDRsUFRAWIB0iIiAdHx8kKDQsJCYxJx8fLT0tMTU3Ojo6Iys/RD84QzQ5OjcBCgoKDQwNGg8PGjclHyU3Nzc3Nzc3Nzc3Nzc3Nzc3Nzc3Nzc3Nzc3Nzc3Nzc3Nzc3Nzc3Nzc3Nzc3Nzc3Nzc3N//AABEIAMkAYQMBEQACEQEDEQH/xAAcAAEAAwEAAwEAAAAAAAAAAAAABQYHBAEDCAL/xABIEAABAwMCAgQLBQQFDQAAAAABAAIDBAURBhIhMQcTUYEUIjVBYXF0kaG0wUKSsdHhJDNSchUjMrKzNDZDU2JjZHOio8LS8P/EABoBAQADAQEBAAAAAAAAAAAAAAADBAUBAgb/xAA6EQACAQMBBAgEBAUEAwAAAAAAAQIDBBEhBRIxgRMyQVFhcbHBIpGh8CMz0eEUJDRC8RVSgsJDU2L/2gAMAwEAAhEDEQA/ANxQBAEAQBAEAQBAVDXOpp7K2KnoQ01MgLi53JrfR6V7t6DuKu4nhLi1x14L11+h5q1FShvYPOhL1cbvTzm4x8YyNkgGNwPcvFSMIVXCE95Lyyn3PHkdg3KG81hluQ6EAQBAEAQBAEAQBAEBj2v6g1OpKkNc0CJrY8uAxyzgLS2XH8OUu9+mF65Kl01vKPcvXU1a1EOttI4DGYGH/pCzpL4mWlwOtcOhAEAQBAEAQBAEB+XODQSeQ55QFfn1xpeGfqDfaF0uduyOYPO7s8XPFeujnjexoczrgy8xR6jvVV1F0tDaiWoc1sFTWdXISCRgAA5/FaFnWjRtoKSecZena9X6lWtTnOpJrh4my24NpaWnoXysdPDAwOaHceAAzjnhZ0pJybLai1HJ2rgCAIAgCAIAgCAIDN+mW5VkNBSWylpZKiGqLjUNZLsy0Yw3I4kE+bz4SNSEZfFPdZ7g0utDeXngx+kFPSXSlbU2uagla/rGGZ7+beI8Vw45IAU1Zzq0JblRSXDRLt04p9x7pztY1Fv0Wv8Ak/0OAzUW/YbZKZN2MPnduz6sc1Z6Oq//ACaeXZ8yPp7RP8h58ZP2SNf6KrlT1Goa+Gte6W6eDRtjlkkLiI2gAsBPP7J9PcVlxjiW+/7uHJ4/c1b5/gKlDRQfxJd718+9eaNYUpkBAEAQBAEAQBAeCcICh6joBfbgyc3CupmQuwGUsojDwCeDiBkg9mfMvmLi/brSe6n2amjTorcWpx19Hbbfbmz1MZdFQuM7HyuLzEQOYzy9XJVaM61So4U3rPTzJZRgll9hj9PN/St8q7vUM6pm90uB9knJHuaCe5fcTh/D20LeD1fw/qyjYRjVuJXE18MPifsubPTYL5Pa9Rw3aF2JWy7iM8CM8W+rHBS3VH8D4f7dVy/Y8bPr79041npU0fm+D5M+prdWxXCigrKc5injbIw+ghUoyUllHmrTlSm4S4rQ6V08BAEAQBAEAQBAQF0t83hUtREwvY4ZOHcuHYVg7QsKtSq6tNZRdoV4xioyKJ0lVJh0dV7Ocr2R9xcM/godhwUr6GezL+h7vZYoMx+K4uit0lG2MDfzeDx4kZ/AD1ZX2roKVZVW+BmQvXC1lbxXWeW+3yOHOPWp8dhSzrlH0p0RNB0PQzMqTMyUvcGluOqO4hzB2+MD71j9F0LcDZurr+LmqrWHhZ8cdpdEKwQBAEB4a5rhlpBHoKA8oAgIa8X6K2080jWOmdCMvDeAHbxVOd9SjV6LOX6FilbTqY7Ckao1JeZH9Wyc0tO7MZFOPGzx+1z5EEYx/ZKn2bcxruW+lvRfDsxpr800/NHm5t5RilB6taefavlw8vEq3SHfIa/S0UIa5srqlm7bxbwDicH1jkcFedn7JlaXjqZ+DDx36+HusogrXsa1Hc/u7Sn6bskN3ieJC9r+tDWva4cOGTw9Aye5a9euqMHOXBLP35vRefgQUKHSv6c/vVkpU9HdycyaW2SR1LI3Y6t52PPig8M8DzxzHFZkNuUko9Ot1vn9/It1tmyj1Hk0PoHrJWWy62SrY6OehqA/q3jBaHg5Hvaferddxnu1IPKa4kFNNLdfFGpKuSBAEByXS3090oZqOrZvilbgj6o9TzOCnFxfArHR1YIrdRz1ckbPCnzSRbmnk1ji0j3tPwXiCwipZ0VCLfbr9C5L2XT1VMnVQSyfwsLvcF5nLdTZ1LLKdUQiemkhfykY5pz6Qvi6FR9LGT7zYzu6rsImhpm3SzUssoaJnQtZKHDLXEcCCPWCrVWrOhcOcXh8Vjx4nurCOZU2srP+CjdJlqFBbqWUNxvqdoIeXcNru3j8V9HsXaFW6qShPGizosdvhp9DL2hTjGmmm+ev14/U6eiqliktdwq59obHPhxxxLQxrsZ7FBt+c3Wp0M6PXHjl6nrZySg5Jal+s0ZjtsLnjD5Myuz5i4l2O7OO5fPXss1mu7T75mjLGXj7wc9iIg6UnNiwBVWgum/2iyRoaT3EhfQbHk5WbT4KWnMzLpJVDRhyWiVwgCAICJ0x5Lf7ZVfMSLi4ENDqvzfqyWXSYiNUx+EWappd5j8Ib1W4AHGefA8OWVWurn+Gp9LjOMfeh7p0+klulBtmnau310UjbgX0rSS+MueM8DjgSRzx2LPqbUo3VKeaSUknr8L/AOqfzyWI286cl8eVnx/X2OzT7jHJcqN3+gq3Fn8j/GH1WbfLeUanf/n3ZpVFpCXel9ND3Xu0wXaKKOqp4JmRuLgJhkA9oVahcVKDbpyafgeN2nLrrJHSWyC12h9BTQQwNr52xFsPAHdwcfug+5XaFadzV6SrLe3V2/fmeqahCW9TWEtflw+uDs1DFfKaqgba2+I6AOe0taQHZOBxI82FfjQ2fTgld9d69vb5J8OBnOpXlJ9HwR6tEUFyk1q+63aQCRtA6nEQYAcF7XZ4EhXLavaxToWybjxzlvXhjVIjq0qm70tR68MGmDkrhAeUAQBAROmPJb/bKr5iRcRDQ6vN+rJZdJiD1BJmaGLPBrS49/D6FYW2qnUhzLtnHiz1WemZUPn61uWCPb7z+i8bHoqTnKS04fr7HbqbWEimanra7TV4MQpaGRsrN7JupIdI3JADuPEj6hX7iSpvdcE15Fyzt4XNPO+019/UiG6xrxt/Z6Q7e2M8fXxVfpIf+uPyRa/0yH+9/fIltK3Sqv8Af6WlmpKTq4g6Z7hGdzW8uBzw5gd6sW81Ke6oJcvvvKt5aQt6TmpvL09y6X0YrW+mMfiVm7aX4sX4FS06rOywDNPKTz3/AECv7I/p+bIbrrkqtQrBAEAQETpjyW/2yq+YkXEQ0OrzfqyVPJdJitXV/WV8p/hwz3D88r5Xas965a7sL39zSto4pkrY4urow8jjId3d5v8A70rb2bS6O3j46/P9incS3qjM06VagyamihByyGlbw7HFzifhtUV681EvA3NkRxQcu9+iRTlUNU0DoiZD4ZcXkjr+rYGg89uTk+/HwV6xSzIxNst4guzUt+oB+1Qnzlh/H9VR22vihz9ijZ8GdWn/APJpT/vPoFb2R/Tc2Q3X5hKLUK4QBAEBE6Y8lv8AbKr5iRcRDQ6vN+rO2uqm0sDnni7k0dpUNzcRoU3ORZpwc5YRW2tfUz7RxfK7j38z9V8pCM7q414yevv9DTlilT07C1MY2NjWtGA0YA9C+xSSWEZOcmJ67qPCNW3E8wx7Yx3NH1ysi6earPqdnR3baPjn1IFQF4mtG3M2nUlJUE4jkd1Mv8riB8Dg9ymt57lRPkU7+j0tvJd2vyNUvzt1XGP4Y/xP6KvtqX4kF3J/f0MK0WjZ16fP7NJ/zPoFe2Q/5bmyG6/MJRaZXCAIAgIjTRxa3n/jKr/HkXFwIaHV5v1ZHXGqNXUlwzsbkMHo7e/8l8ptG66erhdVcPc2aFPcjl8WSFkpNrTUvHFwwz1dq1dlWnRw6WS1foVrmrvPdXBEu7zLXKjPn67y+EXeumJz1lTI73uKw6jzNvxPsraO7RgvBHIvBMeQ2SQiOEEyvO1gHMuPL4os50OSaUW5cDabwHeGN3c+rb381HtlfjR8vc+YtOqzv0+P2WQ9sn0C0NkL+Wz4sgufzCUWmVwgCA8HgEBUo7pT0VnbSyzNZLVVtW1gJ5jr5M/jjvVO+lUjbSdNZ9l2vkcskm8S736s7LXQGpcJZBiEH75/JY2zrDpWqk+r2eP7GjXrbvwx4lhAwOS+lM88SHDCT5ggPnQPMgD3c3cT3rAPtksLAQ6Wvowgjn1WOsja/qqWSVu4Z2uDmAEenxlbs1mo2Zm1pNW+F3+zNA1HLFBVwmaVjN0fDc4DOD+qq7ZpzlODis8TItJLDTJGwbXW1j2ODg9znZByDxx9FobNg4WsU/H1ILh5qMkVeIQgCA5LianwZ/gmN4B588ej0qvc9M6b6Lie6e7vfFwKtTaepr4wOro2ugZISHNOC47juHqJyCs7Zsa+8quWu/Pb3ce7v+RPXdPd3Fr7FyjY1jGtYA1rRgAcgFsIqn6XQfiUZjcO0LjB85w/umfyhYJ9ufpAXjolj3Xutm/1dLt+88f+qu2S+Jsx9sP4ILxLLrK10N5rKcVbXOdTtcGlryMbiMj4BR3u1K1rU3KD89DKo20Ki3pon9P0sVDZ6WmgBEbI8NBOStGhVnWpxqT4tZK84qEnGPAkVKeQgCAICJ0uMWt/tlV8xIuLgQ0OrzfqyWXSYIDw7iMID54qo+pq54sY2Sub7iQsKfWfmfaUnmnF+C9D1LyezQ+iKL+suk2PNE3P3ir9iuszD2y9YLzLHLTbb5XCuqBFC+IVEWeI2tyH+7xSf5go62y415ucnjL7ORmQuHBYRIaUZMywUhqN/WPaZMSf2mhzi4A+oEDuWnGKglFdix8iu3l5JddAQBAEBE6Y8lv9sqvmJFxENDq836sll0mCA8OQGEarg8G1NdIuWKlzh6neN9Vi11irJH1tjLetoPw9NCKURaNQ6I4sWmvl87qkN7gxv5ladkvgfmfPbYlmtFeHuzm1tp+tjippptSXN7J7rTxshLYtsQllDSB4mSA1xGCSD5wQtKEl3GO0XOx22ptkEsVXdau5Oe/cJKoMDmjAG0bQBjh2edRSab0R1EmuHQgCAICJ0x5Lf7ZVfMSLiIaHV5v1ZLLpMEAQGPdJ1P1Gq3P24E9OyTPaeLT/AHR71lXixVz4H0myZ5t8dz/T9ypqqaZr/RfF1elmPxjrZ5Hevjj6LVs1ikj5jaks3L8MemSV1PZpL3TUUMdQ2A09dBVElm7cI37tvMc8c1cjLBnkyvICAIAgCAidMeS3+2VXzEi4iGh1eb9WSy6TBAEBmHS6D/SNsOB+5k449LVnX3GPM3djcJ8vcoKom0bZoKNsekrYB9qMv+84n6rZt9KUT5K+ebmb8SwqYqhAEAQBAEBE6Y8lv9sqvmJFxENDq836sll0mCAIDOOl4tzax9r+t93iqjfcIm1sbrT5GcrON02no8fv0hbifMJG+6RwWxbflI+U2gsXM/P2LIpymEAQBAEAQETpjyW/2yq+YkXEQ0OrzfqyWXSYIAgMt6XJc3agiz/Yp3Ox/M7H/is6+fxJG9saPwTfkURUTZNk6Nf80aT0Pl/vla9r+UvvtPltpf1UuXoi0qwUQgCAIAgCAidMeS3+2VXzEi4iGh1eb9WSy6TBAEBkPSq7OrGDzNoYh375P0Wbe9deR9Hshfy7fi/RFQyqRqGzdHDdukKE/wATpT/3HLXtfykfK7RebqfL0RZ1YKQQBAEAQBAROmPJj/bKr5iRcXAhodXm/VksukwQBAZ/rSyUdyvzp56iVkggYwNY5mOBJHPj9o/BZl7Vownionw7Eadnc1qVPdhjGe3kQ50fQ+aet4tBH7vn+Sqzr2cMZb1WeztLSv7p9kTRdNUbKCx0VNEXFkcYwXYyc8fMtihu9HHd4YMevOVSpKUuLJNSkQQBAEAQBARWmvJr/a6r/HkXFwIqXV5v1ZKrpKeMoD1T1MMDcyvDewHmVHUqwpx3pvCOxi5PCM/1DZaa8XOa4TVD494AA2RuwAMDmFkPb1SLcacdPOS9GvTJbVlFrLevL3RH1GlvCHteytMbRFGwNdTtyNrA36L29vbunR5/5M4rP/6NHsUQgs9FEDu2QtbnGM4C1KVTpIKffqVZLdbR3qQ4EAQBAEAQHFaaZ9JSOikxuM8z+HY6Rzh8CuI8QjurB2PJDSWjJxwHaus9kPUTXaUYZTGIefa4E+9ZNWptCaxCmo80/v6lmMaK6zyRngFzk8Z8Ba4884cfx+KzZ7Pu5veksvzX6liNelHRaH6baavO51O9zvMXObw9XHgvP+mXf+36o7/EU+8/ZttaBnwc/eafqj2VdJcF8zv8TT7ybtcUkNHHHM3a4Z4dgyvoLOnOnQjCfFFCrJSm2jsVojCAIAgCAIAgCAIAgCAIAgCAIAgCA//Z">
            <a:hlinkClick r:id="rId3"/>
          </p:cNvPr>
          <p:cNvSpPr>
            <a:spLocks noChangeAspect="1" noChangeArrowheads="1"/>
          </p:cNvSpPr>
          <p:nvPr/>
        </p:nvSpPr>
        <p:spPr bwMode="auto">
          <a:xfrm>
            <a:off x="0" y="-2217738"/>
            <a:ext cx="2238375" cy="46291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7182" name="Picture 14" descr="http://upload.wikimedia.org/wikipedia/commons/a/a9/Mat_(Egypt).png">
            <a:hlinkClick r:id="rId4"/>
          </p:cNvPr>
          <p:cNvPicPr>
            <a:picLocks noChangeAspect="1" noChangeArrowheads="1"/>
          </p:cNvPicPr>
          <p:nvPr/>
        </p:nvPicPr>
        <p:blipFill>
          <a:blip r:embed="rId5" cstate="print"/>
          <a:srcRect/>
          <a:stretch>
            <a:fillRect/>
          </a:stretch>
        </p:blipFill>
        <p:spPr bwMode="auto">
          <a:xfrm>
            <a:off x="8314533" y="4648200"/>
            <a:ext cx="829467" cy="1901567"/>
          </a:xfrm>
          <a:prstGeom prst="rect">
            <a:avLst/>
          </a:prstGeom>
          <a:noFill/>
          <a:effectLst>
            <a:glow rad="228600">
              <a:schemeClr val="accent5">
                <a:satMod val="175000"/>
                <a:alpha val="40000"/>
              </a:schemeClr>
            </a:glow>
          </a:effectLst>
        </p:spPr>
      </p:pic>
    </p:spTree>
  </p:cSld>
  <p:clrMapOvr>
    <a:masterClrMapping/>
  </p:clrMapOvr>
  <p:transition xmlns:p14="http://schemas.microsoft.com/office/powerpoint/2010/main" spd="med">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0"/>
                                        <p:tgtEl>
                                          <p:spTgt spid="3"/>
                                        </p:tgtEl>
                                      </p:cBhvr>
                                    </p:animEffect>
                                    <p:anim calcmode="lin" valueType="num">
                                      <p:cBhvr>
                                        <p:cTn id="8" dur="5000" fill="hold"/>
                                        <p:tgtEl>
                                          <p:spTgt spid="3"/>
                                        </p:tgtEl>
                                        <p:attrNameLst>
                                          <p:attrName>style.rotation</p:attrName>
                                        </p:attrNameLst>
                                      </p:cBhvr>
                                      <p:tavLst>
                                        <p:tav tm="0">
                                          <p:val>
                                            <p:fltVal val="720"/>
                                          </p:val>
                                        </p:tav>
                                        <p:tav tm="100000">
                                          <p:val>
                                            <p:fltVal val="0"/>
                                          </p:val>
                                        </p:tav>
                                      </p:tavLst>
                                    </p:anim>
                                    <p:anim calcmode="lin" valueType="num">
                                      <p:cBhvr>
                                        <p:cTn id="9" dur="5000" fill="hold"/>
                                        <p:tgtEl>
                                          <p:spTgt spid="3"/>
                                        </p:tgtEl>
                                        <p:attrNameLst>
                                          <p:attrName>ppt_h</p:attrName>
                                        </p:attrNameLst>
                                      </p:cBhvr>
                                      <p:tavLst>
                                        <p:tav tm="0">
                                          <p:val>
                                            <p:fltVal val="0"/>
                                          </p:val>
                                        </p:tav>
                                        <p:tav tm="100000">
                                          <p:val>
                                            <p:strVal val="#ppt_h"/>
                                          </p:val>
                                        </p:tav>
                                      </p:tavLst>
                                    </p:anim>
                                    <p:anim calcmode="lin" valueType="num">
                                      <p:cBhvr>
                                        <p:cTn id="10" dur="5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nodeType="clickEffect">
                                  <p:stCondLst>
                                    <p:cond delay="0"/>
                                  </p:stCondLst>
                                  <p:iterate type="lt">
                                    <p:tmPct val="5000"/>
                                  </p:iterate>
                                  <p:childTnLst>
                                    <p:anim calcmode="lin" valueType="num">
                                      <p:cBhvr>
                                        <p:cTn id="14" dur="1000"/>
                                        <p:tgtEl>
                                          <p:spTgt spid="7182"/>
                                        </p:tgtEl>
                                        <p:attrNameLst>
                                          <p:attrName>ppt_w</p:attrName>
                                        </p:attrNameLst>
                                      </p:cBhvr>
                                      <p:tavLst>
                                        <p:tav tm="0">
                                          <p:val>
                                            <p:strVal val="ppt_w"/>
                                          </p:val>
                                        </p:tav>
                                        <p:tav tm="100000">
                                          <p:val>
                                            <p:fltVal val="0"/>
                                          </p:val>
                                        </p:tav>
                                      </p:tavLst>
                                    </p:anim>
                                    <p:anim calcmode="lin" valueType="num">
                                      <p:cBhvr>
                                        <p:cTn id="15" dur="1000"/>
                                        <p:tgtEl>
                                          <p:spTgt spid="7182"/>
                                        </p:tgtEl>
                                        <p:attrNameLst>
                                          <p:attrName>ppt_h</p:attrName>
                                        </p:attrNameLst>
                                      </p:cBhvr>
                                      <p:tavLst>
                                        <p:tav tm="0">
                                          <p:val>
                                            <p:strVal val="ppt_h"/>
                                          </p:val>
                                        </p:tav>
                                        <p:tav tm="100000">
                                          <p:val>
                                            <p:fltVal val="0"/>
                                          </p:val>
                                        </p:tav>
                                      </p:tavLst>
                                    </p:anim>
                                    <p:anim calcmode="lin" valueType="num">
                                      <p:cBhvr>
                                        <p:cTn id="16" dur="1000"/>
                                        <p:tgtEl>
                                          <p:spTgt spid="7182"/>
                                        </p:tgtEl>
                                        <p:attrNameLst>
                                          <p:attrName>style.rotation</p:attrName>
                                        </p:attrNameLst>
                                      </p:cBhvr>
                                      <p:tavLst>
                                        <p:tav tm="0">
                                          <p:val>
                                            <p:fltVal val="0"/>
                                          </p:val>
                                        </p:tav>
                                        <p:tav tm="100000">
                                          <p:val>
                                            <p:fltVal val="90"/>
                                          </p:val>
                                        </p:tav>
                                      </p:tavLst>
                                    </p:anim>
                                    <p:animEffect transition="out" filter="fade">
                                      <p:cBhvr>
                                        <p:cTn id="17" dur="1000"/>
                                        <p:tgtEl>
                                          <p:spTgt spid="7182"/>
                                        </p:tgtEl>
                                      </p:cBhvr>
                                    </p:animEffect>
                                    <p:set>
                                      <p:cBhvr>
                                        <p:cTn id="18" dur="1" fill="hold">
                                          <p:stCondLst>
                                            <p:cond delay="999"/>
                                          </p:stCondLst>
                                        </p:cTn>
                                        <p:tgtEl>
                                          <p:spTgt spid="71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519</TotalTime>
  <Words>647</Words>
  <Application>Microsoft Macintosh PowerPoint</Application>
  <PresentationFormat>On-screen Show (4:3)</PresentationFormat>
  <Paragraphs>34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Verve</vt:lpstr>
      <vt:lpstr>Egyptian Gods &amp; Goddesses</vt:lpstr>
      <vt:lpstr>King Gods</vt:lpstr>
      <vt:lpstr>Ra</vt:lpstr>
      <vt:lpstr>Horus</vt:lpstr>
      <vt:lpstr>Set</vt:lpstr>
      <vt:lpstr>Isis</vt:lpstr>
      <vt:lpstr>Gods of the Underworld</vt:lpstr>
      <vt:lpstr>Osiris</vt:lpstr>
      <vt:lpstr>Ma’at</vt:lpstr>
      <vt:lpstr>Thoth</vt:lpstr>
      <vt:lpstr>Miscellaneous Gods</vt:lpstr>
      <vt:lpstr>Nut</vt:lpstr>
      <vt:lpstr>Neith</vt:lpstr>
      <vt:lpstr>Hathor</vt:lpstr>
      <vt:lpstr>Hapi</vt:lpstr>
      <vt:lpstr>Acknowledgments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Egyptian Gods &amp; Goddesses</dc:title>
  <dc:creator>owner</dc:creator>
  <cp:lastModifiedBy>Derry Township SD Derry Township SD</cp:lastModifiedBy>
  <cp:revision>47</cp:revision>
  <dcterms:created xsi:type="dcterms:W3CDTF">2013-12-08T22:50:39Z</dcterms:created>
  <dcterms:modified xsi:type="dcterms:W3CDTF">2013-12-12T16:43:52Z</dcterms:modified>
</cp:coreProperties>
</file>